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302" r:id="rId3"/>
    <p:sldId id="260" r:id="rId4"/>
    <p:sldId id="265" r:id="rId5"/>
    <p:sldId id="303" r:id="rId6"/>
    <p:sldId id="266" r:id="rId7"/>
    <p:sldId id="274" r:id="rId8"/>
    <p:sldId id="304" r:id="rId9"/>
    <p:sldId id="275" r:id="rId10"/>
    <p:sldId id="276" r:id="rId11"/>
    <p:sldId id="267" r:id="rId12"/>
    <p:sldId id="278" r:id="rId13"/>
    <p:sldId id="320" r:id="rId14"/>
    <p:sldId id="306" r:id="rId15"/>
    <p:sldId id="277" r:id="rId16"/>
    <p:sldId id="307" r:id="rId17"/>
    <p:sldId id="308" r:id="rId18"/>
    <p:sldId id="305" r:id="rId19"/>
    <p:sldId id="317" r:id="rId20"/>
    <p:sldId id="280" r:id="rId21"/>
    <p:sldId id="310" r:id="rId22"/>
    <p:sldId id="281" r:id="rId23"/>
    <p:sldId id="311" r:id="rId24"/>
    <p:sldId id="268" r:id="rId25"/>
    <p:sldId id="282" r:id="rId26"/>
    <p:sldId id="283" r:id="rId27"/>
    <p:sldId id="284" r:id="rId28"/>
    <p:sldId id="285" r:id="rId29"/>
    <p:sldId id="321" r:id="rId30"/>
    <p:sldId id="318" r:id="rId31"/>
    <p:sldId id="315" r:id="rId32"/>
    <p:sldId id="269" r:id="rId33"/>
    <p:sldId id="288" r:id="rId34"/>
    <p:sldId id="289" r:id="rId35"/>
    <p:sldId id="290" r:id="rId36"/>
    <p:sldId id="313" r:id="rId37"/>
    <p:sldId id="287" r:id="rId38"/>
    <p:sldId id="292" r:id="rId39"/>
    <p:sldId id="291" r:id="rId40"/>
    <p:sldId id="293" r:id="rId41"/>
    <p:sldId id="286" r:id="rId42"/>
    <p:sldId id="270" r:id="rId43"/>
    <p:sldId id="314" r:id="rId44"/>
    <p:sldId id="31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3E1"/>
    <a:srgbClr val="2D2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425"/>
            <a:ext cx="2412698" cy="660317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bg1"/>
            </a:outerShdw>
          </a:effectLst>
        </p:spPr>
      </p:pic>
      <p:cxnSp>
        <p:nvCxnSpPr>
          <p:cNvPr id="68" name="直接连接符 67"/>
          <p:cNvCxnSpPr/>
          <p:nvPr userDrawn="1"/>
        </p:nvCxnSpPr>
        <p:spPr bwMode="auto">
          <a:xfrm>
            <a:off x="0" y="769272"/>
            <a:ext cx="12192000" cy="29241"/>
          </a:xfrm>
          <a:prstGeom prst="line">
            <a:avLst/>
          </a:prstGeom>
          <a:solidFill>
            <a:srgbClr val="FFFFFF"/>
          </a:solidFill>
          <a:ln w="50800" cap="flat" cmpd="sng" algn="ctr">
            <a:solidFill>
              <a:srgbClr val="FFFF0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0"/>
            <a:ext cx="3197101" cy="784225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6" name="直接连接符 3"/>
          <p:cNvCxnSpPr>
            <a:cxnSpLocks noChangeShapeType="1"/>
          </p:cNvCxnSpPr>
          <p:nvPr userDrawn="1"/>
        </p:nvCxnSpPr>
        <p:spPr bwMode="auto">
          <a:xfrm>
            <a:off x="0" y="784225"/>
            <a:ext cx="12192000" cy="0"/>
          </a:xfrm>
          <a:prstGeom prst="line">
            <a:avLst/>
          </a:prstGeom>
          <a:noFill/>
          <a:ln w="50800" algn="ctr">
            <a:solidFill>
              <a:srgbClr val="FFFF00">
                <a:alpha val="96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00.png"/><Relationship Id="rId7" Type="http://schemas.openxmlformats.org/officeDocument/2006/relationships/image" Target="../media/image3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360.png"/><Relationship Id="rId5" Type="http://schemas.openxmlformats.org/officeDocument/2006/relationships/image" Target="../media/image320.png"/><Relationship Id="rId10" Type="http://schemas.openxmlformats.org/officeDocument/2006/relationships/image" Target="../media/image350.png"/><Relationship Id="rId4" Type="http://schemas.openxmlformats.org/officeDocument/2006/relationships/image" Target="../media/image310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1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0.png"/><Relationship Id="rId4" Type="http://schemas.openxmlformats.org/officeDocument/2006/relationships/image" Target="../media/image39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530.png"/><Relationship Id="rId10" Type="http://schemas.openxmlformats.org/officeDocument/2006/relationships/image" Target="../media/image520.png"/><Relationship Id="rId9" Type="http://schemas.openxmlformats.org/officeDocument/2006/relationships/image" Target="../media/image4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57.png"/><Relationship Id="rId7" Type="http://schemas.openxmlformats.org/officeDocument/2006/relationships/image" Target="../media/image50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6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71.png"/><Relationship Id="rId12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7.png"/><Relationship Id="rId5" Type="http://schemas.openxmlformats.org/officeDocument/2006/relationships/image" Target="../media/image68.png"/><Relationship Id="rId10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90.png"/><Relationship Id="rId26" Type="http://schemas.openxmlformats.org/officeDocument/2006/relationships/image" Target="../media/image88.png"/><Relationship Id="rId3" Type="http://schemas.openxmlformats.org/officeDocument/2006/relationships/image" Target="../media/image680.png"/><Relationship Id="rId21" Type="http://schemas.openxmlformats.org/officeDocument/2006/relationships/image" Target="../media/image83.png"/><Relationship Id="rId25" Type="http://schemas.openxmlformats.org/officeDocument/2006/relationships/image" Target="../media/image80.png"/><Relationship Id="rId2" Type="http://schemas.openxmlformats.org/officeDocument/2006/relationships/image" Target="../media/image650.png"/><Relationship Id="rId20" Type="http://schemas.openxmlformats.org/officeDocument/2006/relationships/image" Target="../media/image770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780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9" Type="http://schemas.openxmlformats.org/officeDocument/2006/relationships/image" Target="../media/image81.png"/><Relationship Id="rId4" Type="http://schemas.openxmlformats.org/officeDocument/2006/relationships/image" Target="../media/image760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90.png"/><Relationship Id="rId26" Type="http://schemas.openxmlformats.org/officeDocument/2006/relationships/image" Target="../media/image88.png"/><Relationship Id="rId21" Type="http://schemas.openxmlformats.org/officeDocument/2006/relationships/image" Target="../media/image83.png"/><Relationship Id="rId17" Type="http://schemas.openxmlformats.org/officeDocument/2006/relationships/image" Target="../media/image760.png"/><Relationship Id="rId2" Type="http://schemas.openxmlformats.org/officeDocument/2006/relationships/image" Target="../media/image630.png"/><Relationship Id="rId16" Type="http://schemas.openxmlformats.org/officeDocument/2006/relationships/image" Target="../media/image800.png"/><Relationship Id="rId20" Type="http://schemas.openxmlformats.org/officeDocument/2006/relationships/image" Target="../media/image770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780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9" Type="http://schemas.openxmlformats.org/officeDocument/2006/relationships/image" Target="../media/image81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92.png"/><Relationship Id="rId4" Type="http://schemas.openxmlformats.org/officeDocument/2006/relationships/image" Target="../media/image95.png"/><Relationship Id="rId9" Type="http://schemas.openxmlformats.org/officeDocument/2006/relationships/image" Target="../media/image101.png"/><Relationship Id="rId1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19.png"/><Relationship Id="rId2" Type="http://schemas.openxmlformats.org/officeDocument/2006/relationships/image" Target="../media/image82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09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08.png"/><Relationship Id="rId4" Type="http://schemas.openxmlformats.org/officeDocument/2006/relationships/image" Target="../media/image121.png"/><Relationship Id="rId9" Type="http://schemas.openxmlformats.org/officeDocument/2006/relationships/image" Target="../media/image107.png"/><Relationship Id="rId1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7" Type="http://schemas.openxmlformats.org/officeDocument/2006/relationships/image" Target="../media/image151.png"/><Relationship Id="rId2" Type="http://schemas.openxmlformats.org/officeDocument/2006/relationships/image" Target="../media/image14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86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.png"/><Relationship Id="rId7" Type="http://schemas.openxmlformats.org/officeDocument/2006/relationships/image" Target="../media/image9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520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&#26368;&#20339;&#25805;&#20316;&#28857;.exe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157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6.4.1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理论板和恒摩尔流假设 </a:t>
                </a: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——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前提</a:t>
                </a:r>
                <a:endParaRPr lang="en-US" altLang="zh-CN" sz="26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6.4.1.1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理论板的概念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理论板是指经充分接触后，离开塔板的气液两相达到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平衡的塔板（包括传质和传热平衡）。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特点：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）相平衡方程：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泡点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方程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意义：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）衡量实际塔板分离效果的一个标准。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）复杂问题简单化处理。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157822"/>
              </a:xfrm>
              <a:prstGeom prst="rect">
                <a:avLst/>
              </a:prstGeom>
              <a:blipFill>
                <a:blip r:embed="rId2"/>
                <a:stretch>
                  <a:fillRect l="-952" t="-1182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7" descr="塔板的作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89" y="814821"/>
            <a:ext cx="3605347" cy="33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833257" y="3705386"/>
                <a:ext cx="2948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气液两相温度均为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7" y="3705386"/>
                <a:ext cx="2948179" cy="461665"/>
              </a:xfrm>
              <a:prstGeom prst="rect">
                <a:avLst/>
              </a:prstGeom>
              <a:blipFill>
                <a:blip r:embed="rId4"/>
                <a:stretch>
                  <a:fillRect l="-3313" t="-15789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1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4322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</a:rPr>
                  <a:t>分析：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300"/>
                  </a:lnSpc>
                </a:pPr>
                <a:r>
                  <a:rPr lang="zh-CN" altLang="en-US" sz="2400" b="1" dirty="0" smtClean="0">
                    <a:latin typeface="+mn-ea"/>
                    <a:ea typeface="等线" panose="02010600030101010101" pitchFamily="2" charset="-122"/>
                  </a:rPr>
                  <a:t>  </a:t>
                </a:r>
                <a:r>
                  <a:rPr lang="zh-CN" altLang="zh-CN" sz="2400" b="1" dirty="0" smtClean="0">
                    <a:latin typeface="+mn-ea"/>
                  </a:rPr>
                  <a:t>①</a:t>
                </a:r>
                <a:r>
                  <a:rPr lang="en-US" altLang="zh-CN" sz="2400" b="1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。定态操作时</a:t>
                </a:r>
                <a:r>
                  <a:rPr lang="zh-CN" altLang="en-US" sz="2400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300"/>
                  </a:lnSpc>
                </a:pPr>
                <a:r>
                  <a:rPr lang="en-US" altLang="zh-CN" sz="2400" b="1" dirty="0">
                    <a:latin typeface="+mn-ea"/>
                  </a:rPr>
                  <a:t>	 </a:t>
                </a:r>
                <a:r>
                  <a:rPr lang="en-US" altLang="zh-CN" sz="2400" b="1" dirty="0" smtClean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提馏段操作线为直线。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300"/>
                  </a:lnSpc>
                </a:pP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</a:t>
                </a:r>
                <a:r>
                  <a:rPr lang="zh-CN" altLang="zh-CN" sz="2400" b="1" dirty="0" smtClean="0">
                    <a:latin typeface="+mn-ea"/>
                  </a:rPr>
                  <a:t>②</a:t>
                </a:r>
                <a:r>
                  <a:rPr lang="zh-CN" altLang="en-US" sz="2400" b="1" dirty="0" smtClean="0">
                    <a:latin typeface="+mn-ea"/>
                  </a:rPr>
                  <a:t> </a:t>
                </a:r>
                <a:r>
                  <a:rPr lang="zh-CN" altLang="en-US" sz="2400" b="1" dirty="0">
                    <a:latin typeface="+mn-ea"/>
                  </a:rPr>
                  <a:t>当</a:t>
                </a:r>
                <a:r>
                  <a:rPr lang="zh-CN" altLang="en-US" sz="2400" b="1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</a:rPr>
                  <a:t> 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𝐖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</a:rPr>
                  <a:t>，即图中的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点。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300"/>
                  </a:lnSpc>
                </a:pPr>
                <a:r>
                  <a:rPr lang="zh-CN" altLang="en-US" sz="2400" b="1" dirty="0" smtClean="0">
                    <a:latin typeface="+mn-ea"/>
                  </a:rPr>
                  <a:t>     提馏段</a:t>
                </a:r>
                <a:r>
                  <a:rPr lang="zh-CN" altLang="en-US" sz="2400" b="1" dirty="0">
                    <a:latin typeface="+mn-ea"/>
                  </a:rPr>
                  <a:t>操作线为</a:t>
                </a:r>
                <a:r>
                  <a:rPr lang="zh-CN" altLang="en-US" sz="2400" b="1" dirty="0" smtClean="0">
                    <a:latin typeface="+mn-ea"/>
                  </a:rPr>
                  <a:t>过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点</a:t>
                </a:r>
                <a:r>
                  <a:rPr lang="zh-CN" altLang="en-US" sz="2400" b="1" dirty="0">
                    <a:latin typeface="+mn-ea"/>
                  </a:rPr>
                  <a:t>的</a:t>
                </a:r>
                <a:r>
                  <a:rPr lang="zh-CN" altLang="en-US" sz="2400" b="1" dirty="0" smtClean="0">
                    <a:latin typeface="+mn-ea"/>
                  </a:rPr>
                  <a:t>直线</a:t>
                </a:r>
                <a:r>
                  <a:rPr lang="zh-CN" altLang="en-US" sz="2400" b="1" dirty="0">
                    <a:latin typeface="+mn-ea"/>
                  </a:rPr>
                  <a:t>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300"/>
                  </a:lnSpc>
                </a:pPr>
                <a:r>
                  <a:rPr lang="zh-CN" altLang="en-US" sz="2400" b="1" dirty="0" smtClean="0">
                    <a:latin typeface="+mn-ea"/>
                  </a:rPr>
                  <a:t>  </a:t>
                </a:r>
                <a:r>
                  <a:rPr lang="en-US" altLang="zh-CN" sz="2400" b="1" dirty="0" smtClean="0">
                    <a:latin typeface="+mn-ea"/>
                  </a:rPr>
                  <a:t>③ </a:t>
                </a:r>
                <a:r>
                  <a:rPr lang="zh-CN" altLang="en-US" sz="2400" b="1" dirty="0" smtClean="0">
                    <a:latin typeface="+mn-ea"/>
                  </a:rPr>
                  <a:t>提馏段操作线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𝒃𝒒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，斜率为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b="1" dirty="0">
                    <a:latin typeface="+mn-ea"/>
                  </a:rPr>
                  <a:t>，截距为 </a:t>
                </a:r>
                <a:r>
                  <a:rPr lang="en-US" altLang="zh-CN" sz="2400" b="1" dirty="0" smtClean="0">
                    <a:latin typeface="+mn-ea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</a:rPr>
                  <a:t>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300"/>
                  </a:lnSpc>
                </a:pPr>
                <a:r>
                  <a:rPr lang="en-US" altLang="zh-CN" sz="2400" b="1" dirty="0" smtClean="0">
                    <a:latin typeface="+mn-ea"/>
                  </a:rPr>
                  <a:t>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④  </a:t>
                </a:r>
                <a:r>
                  <a:rPr lang="zh-CN" altLang="en-US" sz="2400" b="1" dirty="0">
                    <a:latin typeface="+mn-ea"/>
                  </a:rPr>
                  <a:t>提</a:t>
                </a:r>
                <a:r>
                  <a:rPr lang="zh-CN" altLang="en-US" sz="2400" b="1" dirty="0" smtClean="0">
                    <a:latin typeface="+mn-ea"/>
                  </a:rPr>
                  <a:t>馏</a:t>
                </a:r>
                <a:r>
                  <a:rPr lang="zh-CN" altLang="en-US" sz="2400" b="1" dirty="0">
                    <a:latin typeface="+mn-ea"/>
                  </a:rPr>
                  <a:t>段操作线是由</a:t>
                </a:r>
                <a:r>
                  <a:rPr lang="zh-CN" altLang="en-US" sz="2400" b="1" dirty="0" smtClean="0">
                    <a:latin typeface="+mn-ea"/>
                  </a:rPr>
                  <a:t>代表提馏段</a:t>
                </a:r>
                <a:r>
                  <a:rPr lang="zh-CN" altLang="en-US" sz="2400" b="1" dirty="0">
                    <a:latin typeface="+mn-ea"/>
                  </a:rPr>
                  <a:t>内任意两塔板间气</a:t>
                </a:r>
                <a:r>
                  <a:rPr lang="zh-CN" altLang="en-US" sz="2400" b="1" dirty="0" smtClean="0">
                    <a:latin typeface="+mn-ea"/>
                  </a:rPr>
                  <a:t>、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300"/>
                  </a:lnSpc>
                </a:pPr>
                <a:r>
                  <a:rPr lang="zh-CN" altLang="en-US" sz="2400" b="1" dirty="0" smtClean="0">
                    <a:latin typeface="+mn-ea"/>
                  </a:rPr>
                  <a:t>液</a:t>
                </a:r>
                <a:r>
                  <a:rPr lang="zh-CN" altLang="en-US" sz="2400" b="1" dirty="0">
                    <a:latin typeface="+mn-ea"/>
                  </a:rPr>
                  <a:t>两相组成的点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sub>
                        </m:sSub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latin typeface="+mn-ea"/>
                  </a:rPr>
                  <a:t>组成的。</a:t>
                </a:r>
                <a:r>
                  <a:rPr lang="en-US" altLang="zh-CN" sz="2400" b="1" dirty="0" smtClean="0">
                    <a:latin typeface="+mn-ea"/>
                  </a:rPr>
                  <a:t> </a:t>
                </a: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+mn-ea"/>
                  </a:rPr>
                  <a:t>再沸器</a:t>
                </a:r>
                <a:r>
                  <a:rPr lang="en-US" altLang="zh-CN" sz="2400" b="1" dirty="0">
                    <a:latin typeface="+mn-ea"/>
                  </a:rPr>
                  <a:t>(</a:t>
                </a:r>
                <a:r>
                  <a:rPr lang="zh-CN" altLang="en-US" sz="2400" b="1" dirty="0">
                    <a:latin typeface="+mn-ea"/>
                  </a:rPr>
                  <a:t>间接蒸气加热</a:t>
                </a:r>
                <a:r>
                  <a:rPr lang="zh-CN" altLang="en-US" sz="2400" b="1" dirty="0" smtClean="0">
                    <a:latin typeface="+mn-ea"/>
                  </a:rPr>
                  <a:t>）</a:t>
                </a:r>
                <a:r>
                  <a:rPr lang="zh-CN" altLang="en-US" sz="2400" b="1" dirty="0" smtClean="0">
                    <a:latin typeface="+mn-ea"/>
                  </a:rPr>
                  <a:t>：</a:t>
                </a:r>
                <a:r>
                  <a:rPr lang="zh-CN" altLang="en-US" sz="2400" b="1" dirty="0" smtClean="0">
                    <a:latin typeface="+mn-ea"/>
                  </a:rPr>
                  <a:t>离开再沸器的汽液两相平衡。</a:t>
                </a:r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33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+mn-ea"/>
                  </a:rPr>
                  <a:t>直接蒸汽</a:t>
                </a:r>
                <a:r>
                  <a:rPr lang="zh-CN" altLang="en-US" sz="2400" b="1" dirty="0" smtClean="0">
                    <a:latin typeface="+mn-ea"/>
                  </a:rPr>
                  <a:t>加热</a:t>
                </a:r>
                <a:r>
                  <a:rPr lang="zh-CN" altLang="en-US" sz="2400" b="1" dirty="0">
                    <a:latin typeface="+mn-ea"/>
                  </a:rPr>
                  <a:t>：</a:t>
                </a:r>
                <a:r>
                  <a:rPr lang="zh-CN" altLang="en-US" sz="2400" b="1" dirty="0" smtClean="0">
                    <a:latin typeface="+mn-ea"/>
                  </a:rPr>
                  <a:t>若</a:t>
                </a:r>
                <a:r>
                  <a:rPr lang="zh-CN" altLang="en-US" sz="2400" b="1" dirty="0">
                    <a:latin typeface="+mn-ea"/>
                  </a:rPr>
                  <a:t>塔釜采用直接蒸汽加热，提馏段要通过物料衡算</a:t>
                </a:r>
                <a:r>
                  <a:rPr lang="zh-CN" altLang="en-US" sz="2400" b="1" dirty="0" smtClean="0">
                    <a:latin typeface="+mn-ea"/>
                  </a:rPr>
                  <a:t>得到提馏段</a:t>
                </a:r>
                <a:r>
                  <a:rPr lang="zh-CN" altLang="en-US" sz="2400" b="1" dirty="0">
                    <a:latin typeface="+mn-ea"/>
                  </a:rPr>
                  <a:t>操作线方程。</a:t>
                </a:r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3300"/>
                  </a:lnSpc>
                </a:pPr>
                <a:r>
                  <a:rPr lang="en-US" altLang="zh-CN" sz="2400" b="1" dirty="0" smtClean="0">
                    <a:latin typeface="+mn-ea"/>
                  </a:rPr>
                  <a:t> </a:t>
                </a: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432256"/>
              </a:xfrm>
              <a:prstGeom prst="rect">
                <a:avLst/>
              </a:prstGeom>
              <a:blipFill>
                <a:blip r:embed="rId2"/>
                <a:stretch>
                  <a:fillRect l="-847" t="-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8665425" y="1118449"/>
            <a:ext cx="3524892" cy="3202202"/>
            <a:chOff x="8665425" y="1118449"/>
            <a:chExt cx="3524892" cy="3202202"/>
          </a:xfrm>
        </p:grpSpPr>
        <p:sp>
          <p:nvSpPr>
            <p:cNvPr id="11" name="Arc 17"/>
            <p:cNvSpPr>
              <a:spLocks/>
            </p:cNvSpPr>
            <p:nvPr/>
          </p:nvSpPr>
          <p:spPr bwMode="auto">
            <a:xfrm flipH="1">
              <a:off x="8981606" y="1163927"/>
              <a:ext cx="2895600" cy="28956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8968543" y="1137801"/>
              <a:ext cx="2879725" cy="2879725"/>
            </a:xfrm>
            <a:prstGeom prst="rect">
              <a:avLst/>
            </a:prstGeom>
            <a:noFill/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V="1">
              <a:off x="8965731" y="1155989"/>
              <a:ext cx="2895600" cy="289560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9313816" y="3696789"/>
              <a:ext cx="1" cy="346863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0443907" y="4017592"/>
                  <a:ext cx="1945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3907" y="4017592"/>
                  <a:ext cx="19454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625" r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8748378" y="1801784"/>
                  <a:ext cx="197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378" y="1801784"/>
                  <a:ext cx="1979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7273" r="-21212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9173966" y="4043652"/>
                  <a:ext cx="32273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966" y="4043652"/>
                  <a:ext cx="3227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094" r="-15094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11293154" y="1118449"/>
                  <a:ext cx="4443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altLang="zh-CN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154" y="1118449"/>
                  <a:ext cx="44435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圆角矩形标注 23"/>
                <p:cNvSpPr/>
                <p:nvPr/>
              </p:nvSpPr>
              <p:spPr>
                <a:xfrm>
                  <a:off x="10541177" y="2572355"/>
                  <a:ext cx="1055356" cy="561983"/>
                </a:xfrm>
                <a:prstGeom prst="wedgeRoundRectCallout">
                  <a:avLst>
                    <a:gd name="adj1" fmla="val -66414"/>
                    <a:gd name="adj2" fmla="val -125666"/>
                    <a:gd name="adj3" fmla="val 1666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solidFill>
                        <a:schemeClr val="bg1"/>
                      </a:solidFill>
                    </a:rPr>
                    <a:t>斜率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圆角矩形标注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77" y="2572355"/>
                  <a:ext cx="1055356" cy="561983"/>
                </a:xfrm>
                <a:prstGeom prst="wedgeRoundRectCallout">
                  <a:avLst>
                    <a:gd name="adj1" fmla="val -66414"/>
                    <a:gd name="adj2" fmla="val -125666"/>
                    <a:gd name="adj3" fmla="val 16667"/>
                  </a:avLst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9375618" y="3573635"/>
                  <a:ext cx="1942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5618" y="3573635"/>
                  <a:ext cx="19421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8125" r="-21875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8665425" y="3966497"/>
                  <a:ext cx="3337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425" y="3966497"/>
                  <a:ext cx="333755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接连接符 5"/>
            <p:cNvCxnSpPr/>
            <p:nvPr/>
          </p:nvCxnSpPr>
          <p:spPr>
            <a:xfrm flipV="1">
              <a:off x="9313816" y="1583723"/>
              <a:ext cx="1430117" cy="211306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10429406" y="1524541"/>
                  <a:ext cx="196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9406" y="1524541"/>
                  <a:ext cx="1961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125" r="-21875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11821626" y="3966497"/>
                  <a:ext cx="3686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1626" y="3966497"/>
                  <a:ext cx="36869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115" r="-13115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箭头连接符 8"/>
            <p:cNvCxnSpPr>
              <a:endCxn id="17" idx="1"/>
            </p:cNvCxnSpPr>
            <p:nvPr/>
          </p:nvCxnSpPr>
          <p:spPr>
            <a:xfrm flipV="1">
              <a:off x="9733231" y="4156092"/>
              <a:ext cx="710676" cy="79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8806820" y="2078783"/>
              <a:ext cx="0" cy="6678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4460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6.4.4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</a:rPr>
                  <a:t>   进料热状况的影响及 </a:t>
                </a:r>
                <a:r>
                  <a:rPr lang="en-US" altLang="zh-CN" sz="2600" b="1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600" b="1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</a:rPr>
                  <a:t>线方程</a:t>
                </a:r>
                <a:endParaRPr lang="en-US" altLang="zh-CN" sz="26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6.4.4.1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进料热状况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）冷液进料：进料温度低于泡点的冷液体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泡点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温度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）饱和液体进料：进料温度为泡点的饱和液体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泡点温度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）气液混合进料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：进料温度介于泡点和露点之间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）饱和蒸汽进料：进料温度为露点的饱和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蒸汽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（露点温度）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）过热蒸汽进料：进料温度高于露点的过热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蒸汽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（露点温度）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  <a:blipFill>
                <a:blip r:embed="rId2"/>
                <a:stretch>
                  <a:fillRect l="-952" t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形标注 21"/>
          <p:cNvSpPr/>
          <p:nvPr/>
        </p:nvSpPr>
        <p:spPr>
          <a:xfrm>
            <a:off x="6807330" y="860922"/>
            <a:ext cx="2284420" cy="667432"/>
          </a:xfrm>
          <a:prstGeom prst="wedgeEllipseCallout">
            <a:avLst>
              <a:gd name="adj1" fmla="val -54652"/>
              <a:gd name="adj2" fmla="val 6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需要定义进料热状态参数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p:pic>
        <p:nvPicPr>
          <p:cNvPr id="6" name="Picture 17" descr="图6－1t-x-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20" y="1815737"/>
            <a:ext cx="4600730" cy="504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1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4886" y="800594"/>
                <a:ext cx="11522227" cy="4230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6.4.4.2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进料热状况</a:t>
                </a:r>
                <a:r>
                  <a:rPr lang="zh-CN" alt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参数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）进料热状态参数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的定义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进料热状态参数是指每摩尔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进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料汽化为饱和蒸汽所需的热量除以原料的摩尔相变焓。</a:t>
                </a:r>
                <a:endParaRPr lang="en-US" altLang="zh-CN" sz="24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zh-CN" alt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进料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热状态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参数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（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饱和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蒸汽的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摩尔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焓值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进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料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液的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摩尔焓值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）</m:t>
                        </m:r>
                      </m:num>
                      <m:den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（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饱和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蒸汽的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摩尔焓值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饱和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液体的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摩尔焓值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）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	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			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zh-CN" sz="28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CN" sz="24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6" y="800594"/>
                <a:ext cx="11522227" cy="4230517"/>
              </a:xfrm>
              <a:prstGeom prst="rect">
                <a:avLst/>
              </a:prstGeom>
              <a:blipFill>
                <a:blip r:embed="rId2"/>
                <a:stretch>
                  <a:fillRect l="-952" t="-1297" r="-3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圆角矩形标注 25"/>
              <p:cNvSpPr/>
              <p:nvPr/>
            </p:nvSpPr>
            <p:spPr>
              <a:xfrm>
                <a:off x="660167" y="5121388"/>
                <a:ext cx="1654630" cy="669132"/>
              </a:xfrm>
              <a:prstGeom prst="wedgeRoundRectCallout">
                <a:avLst>
                  <a:gd name="adj1" fmla="val 104713"/>
                  <a:gd name="adj2" fmla="val -14157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饱和蒸汽的摩尔焓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圆角矩形标注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7" y="5121388"/>
                <a:ext cx="1654630" cy="669132"/>
              </a:xfrm>
              <a:prstGeom prst="wedgeRoundRectCallout">
                <a:avLst>
                  <a:gd name="adj1" fmla="val 104713"/>
                  <a:gd name="adj2" fmla="val -141579"/>
                  <a:gd name="adj3" fmla="val 16667"/>
                </a:avLst>
              </a:prstGeom>
              <a:blipFill>
                <a:blip r:embed="rId3"/>
                <a:stretch>
                  <a:fillRect l="-236" b="-49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圆角矩形标注 29"/>
              <p:cNvSpPr/>
              <p:nvPr/>
            </p:nvSpPr>
            <p:spPr>
              <a:xfrm>
                <a:off x="4533500" y="4475431"/>
                <a:ext cx="3124997" cy="334566"/>
              </a:xfrm>
              <a:prstGeom prst="wedgeRoundRectCallout">
                <a:avLst>
                  <a:gd name="adj1" fmla="val -77893"/>
                  <a:gd name="adj2" fmla="val -4201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饱和液体的摩尔焓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圆角矩形标注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500" y="4475431"/>
                <a:ext cx="3124997" cy="334566"/>
              </a:xfrm>
              <a:prstGeom prst="wedgeRoundRectCallout">
                <a:avLst>
                  <a:gd name="adj1" fmla="val -77893"/>
                  <a:gd name="adj2" fmla="val -42015"/>
                  <a:gd name="adj3" fmla="val 16667"/>
                </a:avLst>
              </a:prstGeom>
              <a:blipFill>
                <a:blip r:embed="rId4"/>
                <a:stretch>
                  <a:fillRect t="-122414" b="-189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圆角矩形标注 30"/>
              <p:cNvSpPr/>
              <p:nvPr/>
            </p:nvSpPr>
            <p:spPr>
              <a:xfrm>
                <a:off x="4495000" y="3849892"/>
                <a:ext cx="2876802" cy="404425"/>
              </a:xfrm>
              <a:prstGeom prst="wedgeRoundRectCallout">
                <a:avLst>
                  <a:gd name="adj1" fmla="val -75762"/>
                  <a:gd name="adj2" fmla="val -103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进料液的摩尔焓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圆角矩形标注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000" y="3849892"/>
                <a:ext cx="2876802" cy="404425"/>
              </a:xfrm>
              <a:prstGeom prst="wedgeRoundRectCallout">
                <a:avLst>
                  <a:gd name="adj1" fmla="val -75762"/>
                  <a:gd name="adj2" fmla="val -10318"/>
                  <a:gd name="adj3" fmla="val 16667"/>
                </a:avLst>
              </a:prstGeom>
              <a:blipFill>
                <a:blip r:embed="rId5"/>
                <a:stretch>
                  <a:fillRect t="-95652" b="-150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32877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4886" y="800594"/>
                <a:ext cx="11522227" cy="3762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讨论：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若进料温度为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，泡点温度为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，进料平均摩尔汽化潜热为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，进料液的平均比热容为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，则此时的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②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进料温度为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露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点温度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进料平均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摩尔汽化潜热为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进料气的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平均比热容为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，则此时的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𝒅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进料热状态参数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值能否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下式来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进料液中液体的量</m:t>
                        </m:r>
                      </m:num>
                      <m:den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总进料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量</m:t>
                        </m:r>
                      </m:den>
                    </m:f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6" y="800594"/>
                <a:ext cx="11522227" cy="3762312"/>
              </a:xfrm>
              <a:prstGeom prst="rect">
                <a:avLst/>
              </a:prstGeom>
              <a:blipFill>
                <a:blip r:embed="rId2"/>
                <a:stretch>
                  <a:fillRect l="-847" t="-1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66463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786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）推导过程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加料板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物料衡算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		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加料板热量衡算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讨论</a:t>
                </a:r>
                <a14:m>
                  <m:oMath xmlns:m="http://schemas.openxmlformats.org/officeDocument/2006/math">
                    <m:r>
                      <a:rPr lang="zh-CN" altLang="en-US" sz="2400" b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endParaRPr lang="en-US" altLang="zh-CN" sz="2400" b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：在塔内各板上下降的液体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和上升的蒸汽均呈饱和状态。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：相邻两板间气液两相的温度和组成变化不大。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en-US" altLang="zh-CN" sz="2400" b="1" dirty="0"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原料在饱和状态下的摩尔焓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原料在饱和蒸汽状态下的摩尔焓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因此，热量衡算式可写成：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	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786199"/>
              </a:xfrm>
              <a:prstGeom prst="rect">
                <a:avLst/>
              </a:prstGeom>
              <a:blipFill>
                <a:blip r:embed="rId2"/>
                <a:stretch>
                  <a:fillRect l="-847" t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7630089" y="792184"/>
            <a:ext cx="4621212" cy="3451306"/>
            <a:chOff x="7652222" y="1770883"/>
            <a:chExt cx="4621212" cy="3451306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7918921" y="2146300"/>
              <a:ext cx="4354513" cy="2638425"/>
              <a:chOff x="2928" y="1210"/>
              <a:chExt cx="2743" cy="1662"/>
            </a:xfrm>
          </p:grpSpPr>
          <p:sp>
            <p:nvSpPr>
              <p:cNvPr id="6" name="Line 11"/>
              <p:cNvSpPr>
                <a:spLocks noChangeShapeType="1"/>
              </p:cNvSpPr>
              <p:nvPr/>
            </p:nvSpPr>
            <p:spPr bwMode="auto">
              <a:xfrm>
                <a:off x="3632" y="1288"/>
                <a:ext cx="0" cy="158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12"/>
              <p:cNvSpPr>
                <a:spLocks noChangeShapeType="1"/>
              </p:cNvSpPr>
              <p:nvPr/>
            </p:nvSpPr>
            <p:spPr bwMode="auto">
              <a:xfrm>
                <a:off x="4752" y="1210"/>
                <a:ext cx="0" cy="158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13"/>
              <p:cNvSpPr>
                <a:spLocks noChangeShapeType="1"/>
              </p:cNvSpPr>
              <p:nvPr/>
            </p:nvSpPr>
            <p:spPr bwMode="auto">
              <a:xfrm>
                <a:off x="3632" y="2026"/>
                <a:ext cx="11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14"/>
              <p:cNvSpPr>
                <a:spLocks noChangeShapeType="1"/>
              </p:cNvSpPr>
              <p:nvPr/>
            </p:nvSpPr>
            <p:spPr bwMode="auto">
              <a:xfrm>
                <a:off x="2928" y="1944"/>
                <a:ext cx="816" cy="0"/>
              </a:xfrm>
              <a:prstGeom prst="line">
                <a:avLst/>
              </a:prstGeom>
              <a:noFill/>
              <a:ln w="2540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15"/>
              <p:cNvSpPr>
                <a:spLocks noChangeShapeType="1"/>
              </p:cNvSpPr>
              <p:nvPr/>
            </p:nvSpPr>
            <p:spPr bwMode="auto">
              <a:xfrm>
                <a:off x="3919" y="1367"/>
                <a:ext cx="0" cy="624"/>
              </a:xfrm>
              <a:prstGeom prst="line">
                <a:avLst/>
              </a:prstGeom>
              <a:noFill/>
              <a:ln w="31750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6"/>
              <p:cNvSpPr>
                <a:spLocks noChangeShapeType="1"/>
              </p:cNvSpPr>
              <p:nvPr/>
            </p:nvSpPr>
            <p:spPr bwMode="auto">
              <a:xfrm flipH="1">
                <a:off x="3919" y="2176"/>
                <a:ext cx="8" cy="549"/>
              </a:xfrm>
              <a:prstGeom prst="line">
                <a:avLst/>
              </a:prstGeom>
              <a:noFill/>
              <a:ln w="31750">
                <a:solidFill>
                  <a:srgbClr val="FF00FF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17"/>
              <p:cNvSpPr>
                <a:spLocks noChangeShapeType="1"/>
              </p:cNvSpPr>
              <p:nvPr/>
            </p:nvSpPr>
            <p:spPr bwMode="auto">
              <a:xfrm flipV="1">
                <a:off x="4503" y="1368"/>
                <a:ext cx="0" cy="576"/>
              </a:xfrm>
              <a:prstGeom prst="line">
                <a:avLst/>
              </a:prstGeom>
              <a:noFill/>
              <a:ln w="3175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8"/>
              <p:cNvSpPr>
                <a:spLocks noChangeShapeType="1"/>
              </p:cNvSpPr>
              <p:nvPr/>
            </p:nvSpPr>
            <p:spPr bwMode="auto">
              <a:xfrm flipV="1">
                <a:off x="4504" y="2176"/>
                <a:ext cx="0" cy="549"/>
              </a:xfrm>
              <a:prstGeom prst="line">
                <a:avLst/>
              </a:prstGeom>
              <a:noFill/>
              <a:ln w="31750">
                <a:solidFill>
                  <a:schemeClr val="hlink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Text Box 19"/>
              <p:cNvSpPr txBox="1">
                <a:spLocks noChangeArrowheads="1"/>
              </p:cNvSpPr>
              <p:nvPr/>
            </p:nvSpPr>
            <p:spPr bwMode="auto">
              <a:xfrm>
                <a:off x="4949" y="1944"/>
                <a:ext cx="722" cy="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+mn-ea"/>
                  </a:rPr>
                  <a:t>加料</a:t>
                </a:r>
                <a:r>
                  <a:rPr lang="zh-CN" altLang="en-US" dirty="0" smtClean="0">
                    <a:latin typeface="+mn-ea"/>
                  </a:rPr>
                  <a:t>板</a:t>
                </a:r>
                <a:endParaRPr lang="en-US" altLang="zh-CN" dirty="0" smtClean="0">
                  <a:latin typeface="+mn-ea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dirty="0" smtClean="0">
                    <a:latin typeface="+mn-ea"/>
                  </a:rPr>
                  <a:t>（第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dirty="0" smtClean="0">
                    <a:latin typeface="+mn-ea"/>
                  </a:rPr>
                  <a:t>板）</a:t>
                </a:r>
                <a:endParaRPr lang="en-US" altLang="zh-CN" dirty="0">
                  <a:latin typeface="+mn-ea"/>
                </a:endParaRPr>
              </a:p>
            </p:txBody>
          </p:sp>
          <p:sp>
            <p:nvSpPr>
              <p:cNvPr id="20" name="Rectangle 25"/>
              <p:cNvSpPr>
                <a:spLocks noChangeArrowheads="1"/>
              </p:cNvSpPr>
              <p:nvPr/>
            </p:nvSpPr>
            <p:spPr bwMode="auto">
              <a:xfrm>
                <a:off x="3394" y="1546"/>
                <a:ext cx="1550" cy="864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  <a:prstDash val="dash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9018486" y="1783337"/>
                  <a:ext cx="914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altLang="zh-CN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8486" y="1783337"/>
                  <a:ext cx="91440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9998648" y="1770883"/>
                  <a:ext cx="914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altLang="zh-CN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8648" y="1770883"/>
                  <a:ext cx="914400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9034094" y="4551363"/>
                  <a:ext cx="914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altLang="zh-CN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4094" y="4551363"/>
                  <a:ext cx="91440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9889008" y="4575858"/>
                  <a:ext cx="115866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altLang="zh-CN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9008" y="4575858"/>
                  <a:ext cx="115866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7652222" y="2988359"/>
                  <a:ext cx="1079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222" y="2988359"/>
                  <a:ext cx="1079500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/>
              <p:cNvSpPr/>
              <p:nvPr/>
            </p:nvSpPr>
            <p:spPr>
              <a:xfrm>
                <a:off x="293612" y="2814637"/>
                <a:ext cx="1620582" cy="669131"/>
              </a:xfrm>
              <a:prstGeom prst="wedgeRoundRectCallout">
                <a:avLst>
                  <a:gd name="adj1" fmla="val 18929"/>
                  <a:gd name="adj2" fmla="val -7129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原料的摩尔焓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圆角矩形标注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2" y="2814637"/>
                <a:ext cx="1620582" cy="669131"/>
              </a:xfrm>
              <a:prstGeom prst="wedgeRoundRectCallout">
                <a:avLst>
                  <a:gd name="adj1" fmla="val 18929"/>
                  <a:gd name="adj2" fmla="val -71299"/>
                  <a:gd name="adj3" fmla="val 16667"/>
                </a:avLst>
              </a:prstGeom>
              <a:blipFill>
                <a:blip r:embed="rId8"/>
                <a:stretch>
                  <a:fillRect l="-743" r="-372" b="-7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圆角矩形标注 27"/>
              <p:cNvSpPr/>
              <p:nvPr/>
            </p:nvSpPr>
            <p:spPr>
              <a:xfrm>
                <a:off x="2114546" y="2814637"/>
                <a:ext cx="1654630" cy="669132"/>
              </a:xfrm>
              <a:prstGeom prst="wedgeRoundRectCallout">
                <a:avLst>
                  <a:gd name="adj1" fmla="val -40550"/>
                  <a:gd name="adj2" fmla="val -771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液体</a:t>
                </a:r>
                <a:r>
                  <a:rPr lang="zh-CN" altLang="en-US" dirty="0" smtClean="0"/>
                  <a:t>的摩尔焓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圆角矩形标注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46" y="2814637"/>
                <a:ext cx="1654630" cy="669132"/>
              </a:xfrm>
              <a:prstGeom prst="wedgeRoundRectCallout">
                <a:avLst>
                  <a:gd name="adj1" fmla="val -40550"/>
                  <a:gd name="adj2" fmla="val -77155"/>
                  <a:gd name="adj3" fmla="val 16667"/>
                </a:avLst>
              </a:prstGeom>
              <a:blipFill>
                <a:blip r:embed="rId9"/>
                <a:stretch>
                  <a:fillRect l="-365" b="-73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标注 28"/>
              <p:cNvSpPr/>
              <p:nvPr/>
            </p:nvSpPr>
            <p:spPr>
              <a:xfrm>
                <a:off x="4147001" y="2802329"/>
                <a:ext cx="1654630" cy="669132"/>
              </a:xfrm>
              <a:prstGeom prst="wedgeRoundRectCallout">
                <a:avLst>
                  <a:gd name="adj1" fmla="val -6602"/>
                  <a:gd name="adj2" fmla="val -771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蒸汽</a:t>
                </a:r>
                <a:r>
                  <a:rPr lang="zh-CN" altLang="en-US" dirty="0" smtClean="0"/>
                  <a:t>的摩尔焓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圆角矩形标注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001" y="2802329"/>
                <a:ext cx="1654630" cy="669132"/>
              </a:xfrm>
              <a:prstGeom prst="wedgeRoundRectCallout">
                <a:avLst>
                  <a:gd name="adj1" fmla="val -6602"/>
                  <a:gd name="adj2" fmla="val -77155"/>
                  <a:gd name="adj3" fmla="val 16667"/>
                </a:avLst>
              </a:prstGeom>
              <a:blipFill>
                <a:blip r:embed="rId10"/>
                <a:stretch>
                  <a:fillRect l="-364" b="-73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p:sp>
        <p:nvSpPr>
          <p:cNvPr id="4" name="右箭头 3"/>
          <p:cNvSpPr/>
          <p:nvPr/>
        </p:nvSpPr>
        <p:spPr>
          <a:xfrm>
            <a:off x="2941861" y="1713055"/>
            <a:ext cx="590433" cy="101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2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847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③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根据进料热状况参数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定义，可以得到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000" b="1" dirty="0" smtClean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den>
                    </m:f>
                  </m:oMath>
                </a14:m>
                <a:endParaRPr lang="en-US" altLang="zh-CN" sz="2400" b="0" dirty="0" smtClean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即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𝒒𝑭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    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）各种进料热状况下的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值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400" b="1" dirty="0" smtClean="0">
                    <a:latin typeface="+mn-ea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冷液进料：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（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进料液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的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摩尔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焓值）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（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饱和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液体的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摩尔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焓值）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 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进料液要吸热达到泡点（显热），热量来自于加料板上的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汽相的“额外冷凝”。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847370"/>
              </a:xfrm>
              <a:prstGeom prst="rect">
                <a:avLst/>
              </a:prstGeom>
              <a:blipFill>
                <a:blip r:embed="rId2"/>
                <a:stretch>
                  <a:fillRect l="-847" t="-521" b="-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箭头 2"/>
          <p:cNvSpPr/>
          <p:nvPr/>
        </p:nvSpPr>
        <p:spPr>
          <a:xfrm flipH="1">
            <a:off x="5748959" y="1593670"/>
            <a:ext cx="809898" cy="2090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1073760" y="5787888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1073760" y="4963885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1073760" y="5364196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247183" y="3684209"/>
            <a:ext cx="2626953" cy="2103679"/>
            <a:chOff x="8411161" y="910208"/>
            <a:chExt cx="2626953" cy="2103679"/>
          </a:xfrm>
        </p:grpSpPr>
        <p:grpSp>
          <p:nvGrpSpPr>
            <p:cNvPr id="9" name="Group 2"/>
            <p:cNvGrpSpPr>
              <a:grpSpLocks/>
            </p:cNvGrpSpPr>
            <p:nvPr/>
          </p:nvGrpSpPr>
          <p:grpSpPr bwMode="auto">
            <a:xfrm>
              <a:off x="8431604" y="910208"/>
              <a:ext cx="2606510" cy="2103679"/>
              <a:chOff x="1208" y="1136"/>
              <a:chExt cx="1528" cy="1312"/>
            </a:xfrm>
          </p:grpSpPr>
          <p:sp>
            <p:nvSpPr>
              <p:cNvPr id="11" name="Line 3"/>
              <p:cNvSpPr>
                <a:spLocks noChangeShapeType="1"/>
              </p:cNvSpPr>
              <p:nvPr/>
            </p:nvSpPr>
            <p:spPr bwMode="auto">
              <a:xfrm>
                <a:off x="1728" y="1144"/>
                <a:ext cx="0" cy="130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4"/>
              <p:cNvSpPr>
                <a:spLocks noChangeShapeType="1"/>
              </p:cNvSpPr>
              <p:nvPr/>
            </p:nvSpPr>
            <p:spPr bwMode="auto">
              <a:xfrm>
                <a:off x="2640" y="1136"/>
                <a:ext cx="0" cy="126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5"/>
              <p:cNvSpPr>
                <a:spLocks noChangeShapeType="1"/>
              </p:cNvSpPr>
              <p:nvPr/>
            </p:nvSpPr>
            <p:spPr bwMode="auto">
              <a:xfrm>
                <a:off x="1728" y="18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6"/>
              <p:cNvSpPr>
                <a:spLocks noChangeShapeType="1"/>
              </p:cNvSpPr>
              <p:nvPr/>
            </p:nvSpPr>
            <p:spPr bwMode="auto">
              <a:xfrm>
                <a:off x="2016" y="1452"/>
                <a:ext cx="0" cy="600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>
                <a:off x="1208" y="1600"/>
                <a:ext cx="624" cy="0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1824" y="1604"/>
                <a:ext cx="0" cy="460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9"/>
              <p:cNvSpPr>
                <a:spLocks noChangeShapeType="1"/>
              </p:cNvSpPr>
              <p:nvPr/>
            </p:nvSpPr>
            <p:spPr bwMode="auto">
              <a:xfrm flipV="1">
                <a:off x="2400" y="1776"/>
                <a:ext cx="0" cy="576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Text Box 10"/>
              <p:cNvSpPr txBox="1">
                <a:spLocks noChangeArrowheads="1"/>
              </p:cNvSpPr>
              <p:nvPr/>
            </p:nvSpPr>
            <p:spPr bwMode="auto">
              <a:xfrm>
                <a:off x="1266" y="1352"/>
                <a:ext cx="24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</a:p>
            </p:txBody>
          </p:sp>
          <p:sp>
            <p:nvSpPr>
              <p:cNvPr id="19" name="Text Box 11"/>
              <p:cNvSpPr txBox="1">
                <a:spLocks noChangeArrowheads="1"/>
              </p:cNvSpPr>
              <p:nvPr/>
            </p:nvSpPr>
            <p:spPr bwMode="auto">
              <a:xfrm>
                <a:off x="1776" y="1296"/>
                <a:ext cx="288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0" y="1872"/>
                    <a:ext cx="336" cy="2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b="1" dirty="0"/>
                  </a:p>
                </p:txBody>
              </p:sp>
            </mc:Choice>
            <mc:Fallback xmlns="">
              <p:sp>
                <p:nvSpPr>
                  <p:cNvPr id="15" name="Text 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60" y="1872"/>
                    <a:ext cx="336" cy="2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AutoShape 13"/>
              <p:cNvSpPr>
                <a:spLocks/>
              </p:cNvSpPr>
              <p:nvPr/>
            </p:nvSpPr>
            <p:spPr bwMode="auto">
              <a:xfrm rot="16200000">
                <a:off x="1968" y="1968"/>
                <a:ext cx="96" cy="384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56" y="2200"/>
                    <a:ext cx="336" cy="2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b="1" dirty="0"/>
                  </a:p>
                </p:txBody>
              </p:sp>
            </mc:Choice>
            <mc:Fallback xmlns="">
              <p:sp>
                <p:nvSpPr>
                  <p:cNvPr id="17" name="Text 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56" y="2200"/>
                    <a:ext cx="336" cy="2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296"/>
                <a:ext cx="33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2208" y="1672"/>
                <a:ext cx="192" cy="200"/>
              </a:xfrm>
              <a:custGeom>
                <a:avLst/>
                <a:gdLst>
                  <a:gd name="T0" fmla="*/ 192 w 192"/>
                  <a:gd name="T1" fmla="*/ 200 h 200"/>
                  <a:gd name="T2" fmla="*/ 96 w 192"/>
                  <a:gd name="T3" fmla="*/ 8 h 200"/>
                  <a:gd name="T4" fmla="*/ 0 w 192"/>
                  <a:gd name="T5" fmla="*/ 15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200">
                    <a:moveTo>
                      <a:pt x="192" y="200"/>
                    </a:moveTo>
                    <a:cubicBezTo>
                      <a:pt x="160" y="108"/>
                      <a:pt x="128" y="16"/>
                      <a:pt x="96" y="8"/>
                    </a:cubicBezTo>
                    <a:cubicBezTo>
                      <a:pt x="64" y="0"/>
                      <a:pt x="16" y="128"/>
                      <a:pt x="0" y="152"/>
                    </a:cubicBezTo>
                  </a:path>
                </a:pathLst>
              </a:custGeom>
              <a:noFill/>
              <a:ln w="31750" cap="flat">
                <a:solidFill>
                  <a:srgbClr val="FF99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2208" y="1824"/>
                <a:ext cx="0" cy="240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 flipV="1">
                <a:off x="2400" y="1296"/>
                <a:ext cx="0" cy="576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8411161" y="924518"/>
                  <a:ext cx="288541" cy="2789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①</m:t>
                        </m:r>
                      </m:oMath>
                    </m:oMathPara>
                  </a14:m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161" y="924518"/>
                  <a:ext cx="288541" cy="278923"/>
                </a:xfrm>
                <a:prstGeom prst="rect">
                  <a:avLst/>
                </a:prstGeom>
                <a:blipFill>
                  <a:blip r:embed="rId5"/>
                  <a:stretch>
                    <a:fillRect l="-29787" t="-11111" r="-31915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9672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②饱和液体进料：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  加料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上的液相与进料“自然合并”。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500"/>
                  </a:lnSpc>
                </a:pP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500"/>
                  </a:lnSpc>
                </a:pP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气液混合物进料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（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饱和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蒸汽的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摩尔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焓值）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𝒒𝑭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在数值上等于原料液中的液体量与进料量的比值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加料板上的汽相和液相与进料中的汽液相“自然合并”。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  <a:blipFill>
                <a:blip r:embed="rId2"/>
                <a:stretch>
                  <a:fillRect l="-847" t="-557" b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组合 64"/>
          <p:cNvGrpSpPr/>
          <p:nvPr/>
        </p:nvGrpSpPr>
        <p:grpSpPr>
          <a:xfrm>
            <a:off x="9255510" y="937982"/>
            <a:ext cx="2493475" cy="2095374"/>
            <a:chOff x="8476405" y="3363654"/>
            <a:chExt cx="2493475" cy="2095374"/>
          </a:xfrm>
        </p:grpSpPr>
        <p:sp>
          <p:nvSpPr>
            <p:cNvPr id="23" name="Line 46"/>
            <p:cNvSpPr>
              <a:spLocks noChangeShapeType="1"/>
            </p:cNvSpPr>
            <p:nvPr/>
          </p:nvSpPr>
          <p:spPr bwMode="auto">
            <a:xfrm>
              <a:off x="9369680" y="3465512"/>
              <a:ext cx="0" cy="199351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47"/>
            <p:cNvSpPr>
              <a:spLocks noChangeShapeType="1"/>
            </p:cNvSpPr>
            <p:nvPr/>
          </p:nvSpPr>
          <p:spPr bwMode="auto">
            <a:xfrm>
              <a:off x="10875788" y="3452428"/>
              <a:ext cx="0" cy="20066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544180" y="3630228"/>
              <a:ext cx="2425700" cy="1771094"/>
              <a:chOff x="3436938" y="1379538"/>
              <a:chExt cx="2425700" cy="1771094"/>
            </a:xfrm>
          </p:grpSpPr>
          <p:sp>
            <p:nvSpPr>
              <p:cNvPr id="26" name="Line 48"/>
              <p:cNvSpPr>
                <a:spLocks noChangeShapeType="1"/>
              </p:cNvSpPr>
              <p:nvPr/>
            </p:nvSpPr>
            <p:spPr bwMode="auto">
              <a:xfrm>
                <a:off x="4262438" y="2217737"/>
                <a:ext cx="1504674" cy="35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9"/>
              <p:cNvSpPr>
                <a:spLocks noChangeShapeType="1"/>
              </p:cNvSpPr>
              <p:nvPr/>
            </p:nvSpPr>
            <p:spPr bwMode="auto">
              <a:xfrm>
                <a:off x="4719638" y="1627188"/>
                <a:ext cx="0" cy="952500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50"/>
              <p:cNvSpPr>
                <a:spLocks noChangeShapeType="1"/>
              </p:cNvSpPr>
              <p:nvPr/>
            </p:nvSpPr>
            <p:spPr bwMode="auto">
              <a:xfrm>
                <a:off x="3436938" y="1862138"/>
                <a:ext cx="990600" cy="0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51"/>
              <p:cNvSpPr>
                <a:spLocks noChangeShapeType="1"/>
              </p:cNvSpPr>
              <p:nvPr/>
            </p:nvSpPr>
            <p:spPr bwMode="auto">
              <a:xfrm>
                <a:off x="4414838" y="1868488"/>
                <a:ext cx="0" cy="730250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52"/>
              <p:cNvSpPr>
                <a:spLocks noChangeShapeType="1"/>
              </p:cNvSpPr>
              <p:nvPr/>
            </p:nvSpPr>
            <p:spPr bwMode="auto">
              <a:xfrm flipV="1">
                <a:off x="5329238" y="2141538"/>
                <a:ext cx="0" cy="914400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Text Box 54"/>
              <p:cNvSpPr txBox="1">
                <a:spLocks noChangeArrowheads="1"/>
              </p:cNvSpPr>
              <p:nvPr/>
            </p:nvSpPr>
            <p:spPr bwMode="auto">
              <a:xfrm>
                <a:off x="4338638" y="1379538"/>
                <a:ext cx="4572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89479" y="2308887"/>
                    <a:ext cx="533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b="1" dirty="0"/>
                  </a:p>
                </p:txBody>
              </p:sp>
            </mc:Choice>
            <mc:Fallback xmlns="">
              <p:sp>
                <p:nvSpPr>
                  <p:cNvPr id="32" name="Text 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89479" y="2308887"/>
                    <a:ext cx="5334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AutoShape 56"/>
              <p:cNvSpPr>
                <a:spLocks/>
              </p:cNvSpPr>
              <p:nvPr/>
            </p:nvSpPr>
            <p:spPr bwMode="auto">
              <a:xfrm rot="16200000">
                <a:off x="4460082" y="2532856"/>
                <a:ext cx="152400" cy="360363"/>
              </a:xfrm>
              <a:prstGeom prst="leftBrace">
                <a:avLst>
                  <a:gd name="adj1" fmla="val 19705"/>
                  <a:gd name="adj2" fmla="val 50000"/>
                </a:avLst>
              </a:prstGeom>
              <a:noFill/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56100" y="2781300"/>
                    <a:ext cx="533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b="1" dirty="0"/>
                  </a:p>
                </p:txBody>
              </p:sp>
            </mc:Choice>
            <mc:Fallback xmlns="">
              <p:sp>
                <p:nvSpPr>
                  <p:cNvPr id="34" name="Text 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56100" y="2781300"/>
                    <a:ext cx="5334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Text Box 58"/>
              <p:cNvSpPr txBox="1">
                <a:spLocks noChangeArrowheads="1"/>
              </p:cNvSpPr>
              <p:nvPr/>
            </p:nvSpPr>
            <p:spPr bwMode="auto">
              <a:xfrm>
                <a:off x="5329238" y="137953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</a:p>
            </p:txBody>
          </p:sp>
          <p:sp>
            <p:nvSpPr>
              <p:cNvPr id="36" name="Line 61"/>
              <p:cNvSpPr>
                <a:spLocks noChangeShapeType="1"/>
              </p:cNvSpPr>
              <p:nvPr/>
            </p:nvSpPr>
            <p:spPr bwMode="auto">
              <a:xfrm flipV="1">
                <a:off x="5329238" y="1379538"/>
                <a:ext cx="0" cy="914400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8476405" y="3363654"/>
              <a:ext cx="2324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b="1" dirty="0" smtClean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②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8715932" y="3798137"/>
                  <a:ext cx="214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932" y="3798137"/>
                  <a:ext cx="21422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857" r="-2000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右箭头 39"/>
          <p:cNvSpPr/>
          <p:nvPr/>
        </p:nvSpPr>
        <p:spPr>
          <a:xfrm>
            <a:off x="2552928" y="1499055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650503" y="1902863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9323285" y="4183562"/>
            <a:ext cx="2578100" cy="2129869"/>
            <a:chOff x="987610" y="1020295"/>
            <a:chExt cx="2578100" cy="2129869"/>
          </a:xfrm>
        </p:grpSpPr>
        <p:grpSp>
          <p:nvGrpSpPr>
            <p:cNvPr id="46" name="组合 45"/>
            <p:cNvGrpSpPr/>
            <p:nvPr/>
          </p:nvGrpSpPr>
          <p:grpSpPr>
            <a:xfrm>
              <a:off x="987610" y="1020295"/>
              <a:ext cx="2578100" cy="2093488"/>
              <a:chOff x="987295" y="4559577"/>
              <a:chExt cx="2578100" cy="2093488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987295" y="4559577"/>
                <a:ext cx="2578100" cy="1981200"/>
                <a:chOff x="987295" y="4559577"/>
                <a:chExt cx="2578100" cy="1981200"/>
              </a:xfrm>
            </p:grpSpPr>
            <p:grpSp>
              <p:nvGrpSpPr>
                <p:cNvPr id="50" name="Group 62"/>
                <p:cNvGrpSpPr>
                  <a:grpSpLocks/>
                </p:cNvGrpSpPr>
                <p:nvPr/>
              </p:nvGrpSpPr>
              <p:grpSpPr bwMode="auto">
                <a:xfrm>
                  <a:off x="987295" y="4559577"/>
                  <a:ext cx="2578100" cy="1981200"/>
                  <a:chOff x="3596" y="960"/>
                  <a:chExt cx="1624" cy="1248"/>
                </a:xfrm>
              </p:grpSpPr>
              <p:sp>
                <p:nvSpPr>
                  <p:cNvPr id="52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4404" y="1056"/>
                    <a:ext cx="0" cy="1152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5124" y="1044"/>
                    <a:ext cx="0" cy="1152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4404" y="1716"/>
                    <a:ext cx="72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4676" y="1512"/>
                    <a:ext cx="5" cy="457"/>
                  </a:xfrm>
                  <a:prstGeom prst="line">
                    <a:avLst/>
                  </a:prstGeom>
                  <a:noFill/>
                  <a:ln w="31750">
                    <a:solidFill>
                      <a:srgbClr val="FF9900"/>
                    </a:solidFill>
                    <a:round/>
                    <a:headEnd/>
                    <a:tailEnd type="triangl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3884" y="1648"/>
                    <a:ext cx="624" cy="0"/>
                  </a:xfrm>
                  <a:prstGeom prst="line">
                    <a:avLst/>
                  </a:prstGeom>
                  <a:noFill/>
                  <a:ln w="31750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Line 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6" y="1652"/>
                    <a:ext cx="4" cy="317"/>
                  </a:xfrm>
                  <a:prstGeom prst="line">
                    <a:avLst/>
                  </a:prstGeom>
                  <a:noFill/>
                  <a:ln w="31750">
                    <a:solidFill>
                      <a:srgbClr val="FF9900"/>
                    </a:solidFill>
                    <a:round/>
                    <a:headEnd/>
                    <a:tailEnd type="triangl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Line 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928" y="1248"/>
                    <a:ext cx="4" cy="734"/>
                  </a:xfrm>
                  <a:prstGeom prst="line">
                    <a:avLst/>
                  </a:prstGeom>
                  <a:noFill/>
                  <a:ln w="31750">
                    <a:solidFill>
                      <a:schemeClr val="accent2"/>
                    </a:solidFill>
                    <a:round/>
                    <a:headEnd/>
                    <a:tailEnd type="triangl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3876" y="1440"/>
                    <a:ext cx="816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Line 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92" y="1248"/>
                    <a:ext cx="0" cy="192"/>
                  </a:xfrm>
                  <a:prstGeom prst="line">
                    <a:avLst/>
                  </a:prstGeom>
                  <a:noFill/>
                  <a:ln w="31750">
                    <a:solidFill>
                      <a:schemeClr val="accent2"/>
                    </a:solidFill>
                    <a:round/>
                    <a:headEnd/>
                    <a:tailEnd type="triangl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AutoShape 72"/>
                  <p:cNvSpPr>
                    <a:spLocks/>
                  </p:cNvSpPr>
                  <p:nvPr/>
                </p:nvSpPr>
                <p:spPr bwMode="auto">
                  <a:xfrm>
                    <a:off x="3796" y="1456"/>
                    <a:ext cx="48" cy="192"/>
                  </a:xfrm>
                  <a:prstGeom prst="leftBrace">
                    <a:avLst>
                      <a:gd name="adj1" fmla="val 33333"/>
                      <a:gd name="adj2" fmla="val 50000"/>
                    </a:avLst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Text Box 7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96" y="1442"/>
                    <a:ext cx="240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</a:t>
                    </a:r>
                  </a:p>
                </p:txBody>
              </p:sp>
              <p:sp>
                <p:nvSpPr>
                  <p:cNvPr id="63" name="Text Box 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28" y="1648"/>
                    <a:ext cx="432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b="1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qF</a:t>
                    </a:r>
                    <a:endParaRPr lang="en-US" altLang="zh-CN" b="1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6" name="Text 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55" y="1201"/>
                    <a:ext cx="720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（</a:t>
                    </a:r>
                    <a:r>
                      <a:rPr lang="en-US" altLang="zh-CN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1-</a:t>
                    </a:r>
                    <a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q</a:t>
                    </a:r>
                    <a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）</a:t>
                    </a:r>
                    <a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</a:t>
                    </a:r>
                    <a:endParaRPr lang="en-US" altLang="zh-CN" b="1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7" name="Text Box 7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44" y="1504"/>
                    <a:ext cx="28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 Box 7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884" y="1392"/>
                        <a:ext cx="336" cy="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altLang="zh-CN" b="1" dirty="0"/>
                      </a:p>
                    </p:txBody>
                  </p:sp>
                </mc:Choice>
                <mc:Fallback xmlns="">
                  <p:sp>
                    <p:nvSpPr>
                      <p:cNvPr id="90" name="Text Box 7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884" y="1392"/>
                        <a:ext cx="336" cy="23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utoShape 78"/>
                  <p:cNvSpPr>
                    <a:spLocks/>
                  </p:cNvSpPr>
                  <p:nvPr/>
                </p:nvSpPr>
                <p:spPr bwMode="auto">
                  <a:xfrm rot="16200000">
                    <a:off x="4551" y="1923"/>
                    <a:ext cx="73" cy="192"/>
                  </a:xfrm>
                  <a:prstGeom prst="leftBrace">
                    <a:avLst>
                      <a:gd name="adj1" fmla="val 21918"/>
                      <a:gd name="adj2" fmla="val 50000"/>
                    </a:avLst>
                  </a:prstGeom>
                  <a:noFill/>
                  <a:ln w="19050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AutoShape 80"/>
                  <p:cNvSpPr>
                    <a:spLocks/>
                  </p:cNvSpPr>
                  <p:nvPr/>
                </p:nvSpPr>
                <p:spPr bwMode="auto">
                  <a:xfrm rot="5400000">
                    <a:off x="4772" y="1116"/>
                    <a:ext cx="73" cy="238"/>
                  </a:xfrm>
                  <a:prstGeom prst="leftBrace">
                    <a:avLst>
                      <a:gd name="adj1" fmla="val 27169"/>
                      <a:gd name="adj2" fmla="val 50000"/>
                    </a:avLst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Text Box 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92" y="960"/>
                    <a:ext cx="3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V</a:t>
                    </a:r>
                  </a:p>
                </p:txBody>
              </p:sp>
            </p:grpSp>
            <p:sp>
              <p:nvSpPr>
                <p:cNvPr id="51" name="文本框 50"/>
                <p:cNvSpPr txBox="1"/>
                <p:nvPr/>
              </p:nvSpPr>
              <p:spPr>
                <a:xfrm>
                  <a:off x="1014795" y="4611966"/>
                  <a:ext cx="7156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 smtClean="0"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③</a:t>
                  </a:r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9" name="文本框 48"/>
              <p:cNvSpPr txBox="1"/>
              <p:nvPr/>
            </p:nvSpPr>
            <p:spPr>
              <a:xfrm>
                <a:off x="2408902" y="6283733"/>
                <a:ext cx="4005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2309384" y="2780832"/>
                  <a:ext cx="4474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384" y="2780832"/>
                  <a:ext cx="44749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右箭头 74"/>
          <p:cNvSpPr/>
          <p:nvPr/>
        </p:nvSpPr>
        <p:spPr>
          <a:xfrm>
            <a:off x="650503" y="5501959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50503" y="5938161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p:sp>
        <p:nvSpPr>
          <p:cNvPr id="73" name="右箭头 72"/>
          <p:cNvSpPr/>
          <p:nvPr/>
        </p:nvSpPr>
        <p:spPr>
          <a:xfrm>
            <a:off x="650503" y="2309263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右箭头 77"/>
          <p:cNvSpPr/>
          <p:nvPr/>
        </p:nvSpPr>
        <p:spPr>
          <a:xfrm>
            <a:off x="650503" y="5006501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3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92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④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饱和蒸汽进料：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加料板上的气相与进料“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自然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合并”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⑤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过热蒸汽进料：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endParaRPr lang="en-US" altLang="zh-CN" sz="2400" b="1" dirty="0" smtClean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  进料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要降温至露点（显热），放出的热量使得加料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上的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液相的“额外汽化”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927264"/>
              </a:xfrm>
              <a:prstGeom prst="rect">
                <a:avLst/>
              </a:prstGeom>
              <a:blipFill>
                <a:blip r:embed="rId2"/>
                <a:stretch>
                  <a:fillRect l="-847" t="-514" b="-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组合 96"/>
          <p:cNvGrpSpPr/>
          <p:nvPr/>
        </p:nvGrpSpPr>
        <p:grpSpPr>
          <a:xfrm>
            <a:off x="9292332" y="916776"/>
            <a:ext cx="2273300" cy="2224088"/>
            <a:chOff x="9704164" y="1848545"/>
            <a:chExt cx="2273300" cy="2224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9757820" y="1904431"/>
                  <a:ext cx="288541" cy="2789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④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20" y="1904431"/>
                  <a:ext cx="288541" cy="278923"/>
                </a:xfrm>
                <a:prstGeom prst="rect">
                  <a:avLst/>
                </a:prstGeom>
                <a:blipFill>
                  <a:blip r:embed="rId3"/>
                  <a:stretch>
                    <a:fillRect l="-29787" t="-11111" r="-31915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66"/>
            <p:cNvGrpSpPr>
              <a:grpSpLocks/>
            </p:cNvGrpSpPr>
            <p:nvPr/>
          </p:nvGrpSpPr>
          <p:grpSpPr bwMode="auto">
            <a:xfrm>
              <a:off x="9704164" y="1848545"/>
              <a:ext cx="2273300" cy="2224088"/>
              <a:chOff x="476" y="687"/>
              <a:chExt cx="1432" cy="1401"/>
            </a:xfrm>
          </p:grpSpPr>
          <p:sp>
            <p:nvSpPr>
              <p:cNvPr id="40" name="Line 46"/>
              <p:cNvSpPr>
                <a:spLocks noChangeShapeType="1"/>
              </p:cNvSpPr>
              <p:nvPr/>
            </p:nvSpPr>
            <p:spPr bwMode="auto">
              <a:xfrm>
                <a:off x="996" y="756"/>
                <a:ext cx="0" cy="130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47"/>
              <p:cNvSpPr>
                <a:spLocks noChangeShapeType="1"/>
              </p:cNvSpPr>
              <p:nvPr/>
            </p:nvSpPr>
            <p:spPr bwMode="auto">
              <a:xfrm>
                <a:off x="1908" y="748"/>
                <a:ext cx="0" cy="126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8"/>
              <p:cNvSpPr>
                <a:spLocks noChangeShapeType="1"/>
              </p:cNvSpPr>
              <p:nvPr/>
            </p:nvSpPr>
            <p:spPr bwMode="auto">
              <a:xfrm>
                <a:off x="996" y="15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49"/>
              <p:cNvSpPr>
                <a:spLocks noChangeShapeType="1"/>
              </p:cNvSpPr>
              <p:nvPr/>
            </p:nvSpPr>
            <p:spPr bwMode="auto">
              <a:xfrm>
                <a:off x="1716" y="956"/>
                <a:ext cx="0" cy="600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50"/>
              <p:cNvSpPr>
                <a:spLocks noChangeShapeType="1"/>
              </p:cNvSpPr>
              <p:nvPr/>
            </p:nvSpPr>
            <p:spPr bwMode="auto">
              <a:xfrm>
                <a:off x="476" y="1388"/>
                <a:ext cx="624" cy="0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51"/>
              <p:cNvSpPr>
                <a:spLocks noChangeShapeType="1"/>
              </p:cNvSpPr>
              <p:nvPr/>
            </p:nvSpPr>
            <p:spPr bwMode="auto">
              <a:xfrm rot="10800000">
                <a:off x="1092" y="924"/>
                <a:ext cx="0" cy="460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Text Box 52"/>
              <p:cNvSpPr txBox="1">
                <a:spLocks noChangeArrowheads="1"/>
              </p:cNvSpPr>
              <p:nvPr/>
            </p:nvSpPr>
            <p:spPr bwMode="auto">
              <a:xfrm>
                <a:off x="588" y="1194"/>
                <a:ext cx="24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</a:p>
            </p:txBody>
          </p:sp>
          <p:sp>
            <p:nvSpPr>
              <p:cNvPr id="47" name="Text Box 53"/>
              <p:cNvSpPr txBox="1">
                <a:spLocks noChangeArrowheads="1"/>
              </p:cNvSpPr>
              <p:nvPr/>
            </p:nvSpPr>
            <p:spPr bwMode="auto">
              <a:xfrm>
                <a:off x="1609" y="759"/>
                <a:ext cx="28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64" y="1670"/>
                    <a:ext cx="3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b="1" dirty="0"/>
                  </a:p>
                </p:txBody>
              </p:sp>
            </mc:Choice>
            <mc:Fallback xmlns="">
              <p:sp>
                <p:nvSpPr>
                  <p:cNvPr id="48" name="Text 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64" y="1670"/>
                    <a:ext cx="336" cy="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AutoShape 55"/>
              <p:cNvSpPr>
                <a:spLocks/>
              </p:cNvSpPr>
              <p:nvPr/>
            </p:nvSpPr>
            <p:spPr bwMode="auto">
              <a:xfrm rot="5400000">
                <a:off x="1184" y="751"/>
                <a:ext cx="51" cy="272"/>
              </a:xfrm>
              <a:prstGeom prst="leftBrace">
                <a:avLst>
                  <a:gd name="adj1" fmla="val 44444"/>
                  <a:gd name="adj2" fmla="val 50000"/>
                </a:avLst>
              </a:prstGeom>
              <a:noFill/>
              <a:ln w="317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59" y="1855"/>
                    <a:ext cx="3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b="1" dirty="0"/>
                  </a:p>
                </p:txBody>
              </p:sp>
            </mc:Choice>
            <mc:Fallback xmlns="">
              <p:sp>
                <p:nvSpPr>
                  <p:cNvPr id="50" name="Text 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59" y="1855"/>
                    <a:ext cx="336" cy="2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 Box 57"/>
              <p:cNvSpPr txBox="1">
                <a:spLocks noChangeArrowheads="1"/>
              </p:cNvSpPr>
              <p:nvPr/>
            </p:nvSpPr>
            <p:spPr bwMode="auto">
              <a:xfrm>
                <a:off x="1083" y="687"/>
                <a:ext cx="33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</a:p>
            </p:txBody>
          </p:sp>
          <p:sp>
            <p:nvSpPr>
              <p:cNvPr id="52" name="Line 58"/>
              <p:cNvSpPr>
                <a:spLocks noChangeShapeType="1"/>
              </p:cNvSpPr>
              <p:nvPr/>
            </p:nvSpPr>
            <p:spPr bwMode="auto">
              <a:xfrm flipH="1" flipV="1">
                <a:off x="1338" y="935"/>
                <a:ext cx="0" cy="756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61"/>
              <p:cNvSpPr>
                <a:spLocks noChangeShapeType="1"/>
              </p:cNvSpPr>
              <p:nvPr/>
            </p:nvSpPr>
            <p:spPr bwMode="auto">
              <a:xfrm>
                <a:off x="1716" y="1484"/>
                <a:ext cx="0" cy="432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 type="stealth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9155795" y="3775070"/>
            <a:ext cx="2443166" cy="2249488"/>
            <a:chOff x="8465240" y="4410676"/>
            <a:chExt cx="2443166" cy="22494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8465240" y="4567712"/>
                  <a:ext cx="288541" cy="2789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⑤</m:t>
                        </m:r>
                      </m:oMath>
                    </m:oMathPara>
                  </a14:m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240" y="4567712"/>
                  <a:ext cx="288541" cy="278923"/>
                </a:xfrm>
                <a:prstGeom prst="rect">
                  <a:avLst/>
                </a:prstGeom>
                <a:blipFill>
                  <a:blip r:embed="rId6"/>
                  <a:stretch>
                    <a:fillRect l="-29787" t="-10870" r="-31915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24"/>
            <p:cNvGrpSpPr>
              <a:grpSpLocks/>
            </p:cNvGrpSpPr>
            <p:nvPr/>
          </p:nvGrpSpPr>
          <p:grpSpPr bwMode="auto">
            <a:xfrm>
              <a:off x="8635106" y="4410676"/>
              <a:ext cx="2273300" cy="2249488"/>
              <a:chOff x="3032" y="1267"/>
              <a:chExt cx="1432" cy="1417"/>
            </a:xfrm>
          </p:grpSpPr>
          <p:sp>
            <p:nvSpPr>
              <p:cNvPr id="55" name="Line 25"/>
              <p:cNvSpPr>
                <a:spLocks noChangeShapeType="1"/>
              </p:cNvSpPr>
              <p:nvPr/>
            </p:nvSpPr>
            <p:spPr bwMode="auto">
              <a:xfrm>
                <a:off x="3552" y="1336"/>
                <a:ext cx="0" cy="130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26"/>
              <p:cNvSpPr>
                <a:spLocks noChangeShapeType="1"/>
              </p:cNvSpPr>
              <p:nvPr/>
            </p:nvSpPr>
            <p:spPr bwMode="auto">
              <a:xfrm>
                <a:off x="4464" y="1328"/>
                <a:ext cx="0" cy="126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27"/>
              <p:cNvSpPr>
                <a:spLocks noChangeShapeType="1"/>
              </p:cNvSpPr>
              <p:nvPr/>
            </p:nvSpPr>
            <p:spPr bwMode="auto">
              <a:xfrm>
                <a:off x="3552" y="211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28"/>
              <p:cNvSpPr>
                <a:spLocks noChangeShapeType="1"/>
              </p:cNvSpPr>
              <p:nvPr/>
            </p:nvSpPr>
            <p:spPr bwMode="auto">
              <a:xfrm>
                <a:off x="4272" y="1536"/>
                <a:ext cx="0" cy="600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Line 29"/>
              <p:cNvSpPr>
                <a:spLocks noChangeShapeType="1"/>
              </p:cNvSpPr>
              <p:nvPr/>
            </p:nvSpPr>
            <p:spPr bwMode="auto">
              <a:xfrm>
                <a:off x="3032" y="1968"/>
                <a:ext cx="624" cy="0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30"/>
              <p:cNvSpPr>
                <a:spLocks noChangeShapeType="1"/>
              </p:cNvSpPr>
              <p:nvPr/>
            </p:nvSpPr>
            <p:spPr bwMode="auto">
              <a:xfrm rot="10800000">
                <a:off x="3648" y="1504"/>
                <a:ext cx="0" cy="460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Text Box 31"/>
              <p:cNvSpPr txBox="1">
                <a:spLocks noChangeArrowheads="1"/>
              </p:cNvSpPr>
              <p:nvPr/>
            </p:nvSpPr>
            <p:spPr bwMode="auto">
              <a:xfrm>
                <a:off x="3120" y="1733"/>
                <a:ext cx="24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</a:p>
            </p:txBody>
          </p:sp>
          <p:sp>
            <p:nvSpPr>
              <p:cNvPr id="62" name="Text Box 32"/>
              <p:cNvSpPr txBox="1">
                <a:spLocks noChangeArrowheads="1"/>
              </p:cNvSpPr>
              <p:nvPr/>
            </p:nvSpPr>
            <p:spPr bwMode="auto">
              <a:xfrm>
                <a:off x="4176" y="1347"/>
                <a:ext cx="28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96" y="2251"/>
                    <a:ext cx="3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i="1" dirty="0"/>
                  </a:p>
                </p:txBody>
              </p:sp>
            </mc:Choice>
            <mc:Fallback xmlns="">
              <p:sp>
                <p:nvSpPr>
                  <p:cNvPr id="63" name="Text 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96" y="2251"/>
                    <a:ext cx="336" cy="23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AutoShape 34"/>
              <p:cNvSpPr>
                <a:spLocks/>
              </p:cNvSpPr>
              <p:nvPr/>
            </p:nvSpPr>
            <p:spPr bwMode="auto">
              <a:xfrm rot="5400000">
                <a:off x="3816" y="1264"/>
                <a:ext cx="96" cy="432"/>
              </a:xfrm>
              <a:prstGeom prst="leftBrace">
                <a:avLst>
                  <a:gd name="adj1" fmla="val 37500"/>
                  <a:gd name="adj2" fmla="val 50000"/>
                </a:avLst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2451"/>
                    <a:ext cx="3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65" name="Text 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28" y="2451"/>
                    <a:ext cx="336" cy="23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Text Box 36"/>
              <p:cNvSpPr txBox="1">
                <a:spLocks noChangeArrowheads="1"/>
              </p:cNvSpPr>
              <p:nvPr/>
            </p:nvSpPr>
            <p:spPr bwMode="auto">
              <a:xfrm>
                <a:off x="3708" y="1267"/>
                <a:ext cx="33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</a:p>
            </p:txBody>
          </p:sp>
          <p:sp>
            <p:nvSpPr>
              <p:cNvPr id="67" name="Line 37"/>
              <p:cNvSpPr>
                <a:spLocks noChangeShapeType="1"/>
              </p:cNvSpPr>
              <p:nvPr/>
            </p:nvSpPr>
            <p:spPr bwMode="auto">
              <a:xfrm flipH="1" flipV="1">
                <a:off x="3864" y="1500"/>
                <a:ext cx="0" cy="756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38"/>
              <p:cNvSpPr>
                <a:spLocks/>
              </p:cNvSpPr>
              <p:nvPr/>
            </p:nvSpPr>
            <p:spPr bwMode="auto">
              <a:xfrm>
                <a:off x="4080" y="2112"/>
                <a:ext cx="192" cy="144"/>
              </a:xfrm>
              <a:custGeom>
                <a:avLst/>
                <a:gdLst>
                  <a:gd name="T0" fmla="*/ 192 w 192"/>
                  <a:gd name="T1" fmla="*/ 0 h 144"/>
                  <a:gd name="T2" fmla="*/ 96 w 192"/>
                  <a:gd name="T3" fmla="*/ 144 h 144"/>
                  <a:gd name="T4" fmla="*/ 0 w 192"/>
                  <a:gd name="T5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192" y="0"/>
                    </a:moveTo>
                    <a:cubicBezTo>
                      <a:pt x="160" y="72"/>
                      <a:pt x="128" y="144"/>
                      <a:pt x="96" y="144"/>
                    </a:cubicBezTo>
                    <a:cubicBezTo>
                      <a:pt x="64" y="144"/>
                      <a:pt x="16" y="24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39"/>
              <p:cNvSpPr>
                <a:spLocks noChangeShapeType="1"/>
              </p:cNvSpPr>
              <p:nvPr/>
            </p:nvSpPr>
            <p:spPr bwMode="auto">
              <a:xfrm flipH="1" flipV="1">
                <a:off x="4080" y="1536"/>
                <a:ext cx="0" cy="564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40"/>
              <p:cNvSpPr>
                <a:spLocks noChangeShapeType="1"/>
              </p:cNvSpPr>
              <p:nvPr/>
            </p:nvSpPr>
            <p:spPr bwMode="auto">
              <a:xfrm>
                <a:off x="4272" y="2064"/>
                <a:ext cx="0" cy="432"/>
              </a:xfrm>
              <a:prstGeom prst="line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8" name="右箭头 97"/>
          <p:cNvSpPr/>
          <p:nvPr/>
        </p:nvSpPr>
        <p:spPr>
          <a:xfrm>
            <a:off x="637440" y="1906583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右箭头 100"/>
          <p:cNvSpPr/>
          <p:nvPr/>
        </p:nvSpPr>
        <p:spPr>
          <a:xfrm>
            <a:off x="637440" y="2334025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右箭头 101"/>
          <p:cNvSpPr/>
          <p:nvPr/>
        </p:nvSpPr>
        <p:spPr>
          <a:xfrm>
            <a:off x="637440" y="2779812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右箭头 105"/>
          <p:cNvSpPr/>
          <p:nvPr/>
        </p:nvSpPr>
        <p:spPr>
          <a:xfrm>
            <a:off x="637440" y="5502502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右箭头 106"/>
          <p:cNvSpPr/>
          <p:nvPr/>
        </p:nvSpPr>
        <p:spPr>
          <a:xfrm>
            <a:off x="637440" y="5049896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p:sp>
        <p:nvSpPr>
          <p:cNvPr id="72" name="右箭头 71"/>
          <p:cNvSpPr/>
          <p:nvPr/>
        </p:nvSpPr>
        <p:spPr>
          <a:xfrm>
            <a:off x="650503" y="5985074"/>
            <a:ext cx="689726" cy="14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6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04948" y="809897"/>
                <a:ext cx="1150837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6-2】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在一连续精馏塔中分离苯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氯仿混合液，要求馏出液中轻组分含量为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0.96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（摩尔分数，下同）的苯。进料量为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f>
                      <m:fPr>
                        <m:type m:val="li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，进料中苯含量为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0.45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，残液中苯含量为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0.1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，回流比为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3.0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，泡点进料。试求：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）从冷凝器回流至塔顶的回流液量和自塔釜上升的蒸汽摩尔流量；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=91.56</m:t>
                    </m:r>
                    <m:f>
                      <m:fPr>
                        <m:type m:val="li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=122.1</m:t>
                    </m:r>
                    <m:f>
                      <m:fPr>
                        <m:type m:val="li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）写出精馏段、提馏段操作线方程。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=0.75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+0.24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=1.36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−0.0364</m:t>
                    </m:r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" y="809897"/>
                <a:ext cx="11508377" cy="3046988"/>
              </a:xfrm>
              <a:prstGeom prst="rect">
                <a:avLst/>
              </a:prstGeom>
              <a:blipFill>
                <a:blip r:embed="rId2"/>
                <a:stretch>
                  <a:fillRect l="-794" t="-6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3688948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04948" y="809897"/>
                <a:ext cx="115083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6-3】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在某板式精馏塔中分离苯、甲苯两组分构成的混合液，两组分相对挥发度为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，进料量为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𝑘𝑚𝑜𝑙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，进料组成为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=0.48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（轻组分摩尔分数），饱和液体进料。塔顶馏出液中苯的回收率为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97.5%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，塔釜采出液中甲苯回收率为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，提馏段液气比为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5/4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试求：（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）求该塔的操作回流比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=3.1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）求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进入再沸器的液体的组成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=0.0505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" y="809897"/>
                <a:ext cx="11508377" cy="2308324"/>
              </a:xfrm>
              <a:prstGeom prst="rect">
                <a:avLst/>
              </a:prstGeom>
              <a:blipFill>
                <a:blip r:embed="rId2"/>
                <a:stretch>
                  <a:fillRect l="-794" t="-2902" r="-583" b="-5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315993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1909" y="814820"/>
            <a:ext cx="11522227" cy="491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6.4.1.2</a:t>
            </a:r>
            <a:r>
              <a:rPr lang="zh-CN" alt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恒摩尔流假设</a:t>
            </a:r>
            <a:endParaRPr lang="en-US" altLang="zh-CN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基本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内容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对于一层没有从外界引入、也没有向外界输出物料的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塔板，进入和离开该板的气液两相摩尔流量保持不变。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	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假设成立的前提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）两组分的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摩尔相变焓相等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）气液两相接触时，因两相温度不同而交换的显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热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忽略不计。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）塔设备保温良好，热损失可忽略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不计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3500"/>
              </a:lnSpc>
              <a:buAutoNum type="arabicPeriod" startAt="3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板上进行的相际传质过程为等摩尔反向扩散。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3500"/>
              </a:lnSpc>
              <a:buAutoNum type="arabicPeriod" startAt="3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恒摩尔流假设的表达式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7" descr="塔板的作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89" y="814821"/>
            <a:ext cx="3605347" cy="33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38964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4886" y="801600"/>
                <a:ext cx="11522227" cy="5585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6.4.4.3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线方程（进料方程）     </a:t>
                </a:r>
                <a:endPara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1</a:t>
                </a:r>
                <a:r>
                  <a:rPr lang="zh-CN" altLang="en-US" sz="2400" b="1" dirty="0" smtClean="0">
                    <a:latin typeface="+mn-ea"/>
                  </a:rPr>
                  <a:t>）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物理意义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altLang="zh-CN" sz="2400" b="1" dirty="0" smtClean="0">
                    <a:latin typeface="+mn-ea"/>
                  </a:rPr>
                  <a:t>	</a:t>
                </a:r>
                <a:r>
                  <a:rPr lang="zh-CN" altLang="en-US" sz="2400" b="1" dirty="0" smtClean="0">
                    <a:latin typeface="+mn-ea"/>
                  </a:rPr>
                  <a:t> 是描述精馏段操作线与提馏段操作线交点（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+mn-ea"/>
                  </a:rPr>
                  <a:t>点）的轨迹方程。</a:t>
                </a:r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2</a:t>
                </a:r>
                <a:r>
                  <a:rPr lang="zh-CN" altLang="en-US" sz="2400" b="1" dirty="0" smtClean="0">
                    <a:latin typeface="+mn-ea"/>
                  </a:rPr>
                  <a:t>）数学表达式</a:t>
                </a:r>
                <a:r>
                  <a:rPr lang="en-US" altLang="zh-CN" sz="2400" b="1" dirty="0" smtClean="0">
                    <a:latin typeface="+mn-ea"/>
                  </a:rPr>
                  <a:t> </a:t>
                </a:r>
              </a:p>
              <a:p>
                <a:r>
                  <a:rPr lang="en-US" altLang="zh-CN" sz="2400" b="1" dirty="0">
                    <a:latin typeface="+mn-ea"/>
                  </a:rPr>
                  <a:t>	</a:t>
                </a:r>
                <a:r>
                  <a:rPr lang="en-US" altLang="zh-CN" sz="2400" b="1" dirty="0" smtClean="0">
                    <a:latin typeface="+mn-ea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𝑽𝒚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𝑳𝒙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latin typeface="+mn-ea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𝑾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>
                    <a:latin typeface="+mn-ea"/>
                  </a:rPr>
                  <a:t>	</a:t>
                </a:r>
                <a:r>
                  <a:rPr lang="en-US" altLang="zh-CN" sz="2400" b="1" dirty="0" smtClean="0">
                    <a:latin typeface="+mn-ea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1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𝒒𝑭</m:t>
                    </m:r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3</a:t>
                </a:r>
                <a:r>
                  <a:rPr lang="zh-CN" altLang="en-US" sz="2400" b="1" dirty="0" smtClean="0">
                    <a:latin typeface="+mn-ea"/>
                  </a:rPr>
                  <a:t>）特点：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     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① </a:t>
                </a:r>
                <a:r>
                  <a:rPr lang="zh-CN" altLang="en-US" sz="2400" b="1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</a:rPr>
                  <a:t>时</a:t>
                </a:r>
                <a:r>
                  <a:rPr lang="zh-CN" altLang="en-US" sz="2400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zh-CN" altLang="en-US" sz="2400" b="1" i="1" dirty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即</a:t>
                </a:r>
                <a:r>
                  <a:rPr lang="zh-CN" altLang="en-US" sz="2400" b="1" dirty="0">
                    <a:latin typeface="+mn-ea"/>
                  </a:rPr>
                  <a:t>图中的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点。</a:t>
                </a:r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+mn-ea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线</a:t>
                </a:r>
                <a:r>
                  <a:rPr lang="zh-CN" altLang="en-US" sz="2400" b="1" dirty="0">
                    <a:latin typeface="+mn-ea"/>
                  </a:rPr>
                  <a:t>为</a:t>
                </a:r>
                <a:r>
                  <a:rPr lang="zh-CN" altLang="en-US" sz="2400" b="1" dirty="0" smtClean="0">
                    <a:latin typeface="+mn-ea"/>
                  </a:rPr>
                  <a:t>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点</a:t>
                </a:r>
                <a:r>
                  <a:rPr lang="zh-CN" altLang="en-US" sz="2400" b="1" dirty="0">
                    <a:latin typeface="+mn-ea"/>
                  </a:rPr>
                  <a:t>的直线。</a:t>
                </a:r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3500"/>
                  </a:lnSpc>
                  <a:spcBef>
                    <a:spcPts val="1200"/>
                  </a:spcBef>
                </a:pPr>
                <a:r>
                  <a:rPr lang="en-US" altLang="zh-CN" sz="2400" b="1" dirty="0" smtClean="0"/>
                  <a:t>        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②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线</a:t>
                </a:r>
                <a:r>
                  <a:rPr lang="zh-CN" altLang="en-US" sz="2400" b="1" dirty="0">
                    <a:latin typeface="+mn-ea"/>
                  </a:rPr>
                  <a:t>的</a:t>
                </a:r>
                <a:r>
                  <a:rPr lang="zh-CN" altLang="en-US" sz="2400" b="1" dirty="0" smtClean="0">
                    <a:latin typeface="+mn-ea"/>
                  </a:rPr>
                  <a:t>斜率</a:t>
                </a:r>
                <a:r>
                  <a:rPr lang="zh-CN" altLang="en-US" sz="2400" b="1" dirty="0">
                    <a:latin typeface="+mn-ea"/>
                  </a:rPr>
                  <a:t>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+mn-ea"/>
                  </a:rPr>
                  <a:t>。</a:t>
                </a:r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6" y="801600"/>
                <a:ext cx="11522227" cy="5585632"/>
              </a:xfrm>
              <a:prstGeom prst="rect">
                <a:avLst/>
              </a:prstGeom>
              <a:blipFill>
                <a:blip r:embed="rId2"/>
                <a:stretch>
                  <a:fillRect l="-952" t="-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>
            <a:off x="3767144" y="3002299"/>
            <a:ext cx="254725" cy="128896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4646860" y="2247218"/>
            <a:ext cx="2612571" cy="356553"/>
          </a:xfrm>
          <a:prstGeom prst="wedgeRoundRectCallout">
            <a:avLst>
              <a:gd name="adj1" fmla="val -24279"/>
              <a:gd name="adj2" fmla="val 21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i="1" dirty="0" smtClean="0"/>
              <a:t> </a:t>
            </a:r>
            <a:r>
              <a:rPr lang="zh-CN" altLang="en-US" dirty="0" smtClean="0"/>
              <a:t>线方程（进料方程）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023830" y="2868337"/>
            <a:ext cx="3139612" cy="320327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8023830" y="2868337"/>
            <a:ext cx="3139612" cy="3203276"/>
          </a:xfrm>
          <a:prstGeom prst="line">
            <a:avLst/>
          </a:pr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44028" y="5788282"/>
            <a:ext cx="379801" cy="48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35487" y="2664745"/>
            <a:ext cx="596884" cy="48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163442" y="5747947"/>
            <a:ext cx="577327" cy="48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0502658" y="6056472"/>
            <a:ext cx="829994" cy="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1092218" y="5987232"/>
                <a:ext cx="366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218" y="5987232"/>
                <a:ext cx="3663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 flipV="1">
            <a:off x="8020044" y="2632684"/>
            <a:ext cx="0" cy="122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9762683" y="4115012"/>
                <a:ext cx="1250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683" y="4115012"/>
                <a:ext cx="125047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509620" y="6072626"/>
                <a:ext cx="478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620" y="6072626"/>
                <a:ext cx="47827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>
            <a:stCxn id="24" idx="0"/>
          </p:cNvCxnSpPr>
          <p:nvPr/>
        </p:nvCxnSpPr>
        <p:spPr>
          <a:xfrm flipV="1">
            <a:off x="9748756" y="3202161"/>
            <a:ext cx="0" cy="28704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7734891" y="2402377"/>
                <a:ext cx="268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891" y="2402377"/>
                <a:ext cx="268079" cy="369332"/>
              </a:xfrm>
              <a:prstGeom prst="rect">
                <a:avLst/>
              </a:prstGeom>
              <a:blipFill>
                <a:blip r:embed="rId6"/>
                <a:stretch>
                  <a:fillRect r="-13636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9384606" y="2624492"/>
                <a:ext cx="5816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606" y="2624492"/>
                <a:ext cx="581623" cy="553998"/>
              </a:xfrm>
              <a:prstGeom prst="rect">
                <a:avLst/>
              </a:prstGeom>
              <a:blipFill>
                <a:blip r:embed="rId7"/>
                <a:stretch>
                  <a:fillRect l="-12500" t="-1111" r="-11458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连接符 52"/>
          <p:cNvCxnSpPr/>
          <p:nvPr/>
        </p:nvCxnSpPr>
        <p:spPr>
          <a:xfrm>
            <a:off x="10855504" y="3178490"/>
            <a:ext cx="0" cy="28931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10616369" y="6069795"/>
                <a:ext cx="4910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369" y="6069795"/>
                <a:ext cx="491032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连接符 56"/>
          <p:cNvCxnSpPr/>
          <p:nvPr/>
        </p:nvCxnSpPr>
        <p:spPr>
          <a:xfrm>
            <a:off x="8609428" y="5458265"/>
            <a:ext cx="0" cy="6115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8408021" y="5987232"/>
                <a:ext cx="53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21" y="5987232"/>
                <a:ext cx="539828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 flipH="1">
            <a:off x="9496697" y="3178490"/>
            <a:ext cx="1358808" cy="5574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635554" y="3354561"/>
            <a:ext cx="1253029" cy="210370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319294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4887" y="801600"/>
                <a:ext cx="11539250" cy="592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4</a:t>
                </a:r>
                <a:r>
                  <a:rPr lang="zh-CN" altLang="en-US" sz="2400" b="1" dirty="0" smtClean="0">
                    <a:latin typeface="+mn-ea"/>
                  </a:rPr>
                  <a:t>）不同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值的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① 冷液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进料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线斜率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线方向  （图中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线）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饱和液体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进料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斜率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线方向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图中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线）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③ 气液混合物进料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斜率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方向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图中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④ 饱和蒸汽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进料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线斜率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方向   （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图中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⑤ 过热蒸汽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进料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斜率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线方向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图中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7" y="801600"/>
                <a:ext cx="11539250" cy="5927264"/>
              </a:xfrm>
              <a:prstGeom prst="rect">
                <a:avLst/>
              </a:prstGeom>
              <a:blipFill>
                <a:blip r:embed="rId2"/>
                <a:stretch>
                  <a:fillRect l="-845" t="-514" b="-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7769049" y="2297874"/>
            <a:ext cx="4205282" cy="4039581"/>
            <a:chOff x="7535487" y="2402377"/>
            <a:chExt cx="4205282" cy="4039581"/>
          </a:xfrm>
        </p:grpSpPr>
        <p:sp>
          <p:nvSpPr>
            <p:cNvPr id="3" name="矩形 2"/>
            <p:cNvSpPr/>
            <p:nvPr/>
          </p:nvSpPr>
          <p:spPr>
            <a:xfrm>
              <a:off x="8023830" y="2868337"/>
              <a:ext cx="3139612" cy="3203276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8023830" y="2868337"/>
              <a:ext cx="3139612" cy="3203276"/>
            </a:xfrm>
            <a:prstGeom prst="line">
              <a:avLst/>
            </a:prstGeom>
            <a:ln w="317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644028" y="5788282"/>
              <a:ext cx="379801" cy="48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535487" y="2664745"/>
              <a:ext cx="596884" cy="48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63442" y="5747947"/>
              <a:ext cx="577327" cy="48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V="1">
              <a:off x="10502658" y="6056472"/>
              <a:ext cx="829994" cy="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1092218" y="5987232"/>
                  <a:ext cx="366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2218" y="5987232"/>
                  <a:ext cx="36638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/>
            <p:cNvCxnSpPr/>
            <p:nvPr/>
          </p:nvCxnSpPr>
          <p:spPr>
            <a:xfrm flipV="1">
              <a:off x="8020044" y="2632684"/>
              <a:ext cx="0" cy="1224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9762683" y="4115012"/>
                  <a:ext cx="12504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2683" y="4115012"/>
                  <a:ext cx="125047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9509620" y="6072626"/>
                  <a:ext cx="4782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9620" y="6072626"/>
                  <a:ext cx="47827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25"/>
            <p:cNvCxnSpPr>
              <a:stCxn id="24" idx="0"/>
            </p:cNvCxnSpPr>
            <p:nvPr/>
          </p:nvCxnSpPr>
          <p:spPr>
            <a:xfrm flipV="1">
              <a:off x="9748756" y="3202161"/>
              <a:ext cx="0" cy="28704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9734688" y="3123029"/>
              <a:ext cx="661336" cy="11682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 flipV="1">
              <a:off x="8852111" y="3892731"/>
              <a:ext cx="896645" cy="39852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8721969" y="4306286"/>
              <a:ext cx="1012719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8609428" y="4306286"/>
              <a:ext cx="1125260" cy="4985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7734891" y="2402377"/>
                  <a:ext cx="2680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891" y="2402377"/>
                  <a:ext cx="26807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3636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9401533" y="2624492"/>
                  <a:ext cx="581623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533" y="2624492"/>
                  <a:ext cx="581623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12632" r="-11579" b="-120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10065356" y="2624492"/>
                  <a:ext cx="62574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5356" y="2624492"/>
                  <a:ext cx="625749" cy="553998"/>
                </a:xfrm>
                <a:prstGeom prst="rect">
                  <a:avLst/>
                </a:prstGeom>
                <a:blipFill>
                  <a:blip r:embed="rId8"/>
                  <a:stretch>
                    <a:fillRect l="-7767" r="-7767" b="-120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8312666" y="3354561"/>
                  <a:ext cx="88899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r>
                    <a:rPr lang="en-US" altLang="zh-CN" b="0" dirty="0" smtClean="0"/>
                    <a:t>0&lt;</a:t>
                  </a:r>
                  <a:r>
                    <a:rPr lang="en-US" altLang="zh-CN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666" y="3354561"/>
                  <a:ext cx="888990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16438" b="-263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/>
                <p:cNvSpPr txBox="1"/>
                <p:nvPr/>
              </p:nvSpPr>
              <p:spPr>
                <a:xfrm>
                  <a:off x="8165992" y="4035980"/>
                  <a:ext cx="50035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q</a:t>
                  </a:r>
                  <a:r>
                    <a:rPr lang="en-US" altLang="zh-CN" b="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=0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5992" y="4035980"/>
                  <a:ext cx="500356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29268" r="-13415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8169350" y="4680703"/>
                  <a:ext cx="50035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q</a:t>
                  </a:r>
                  <a:r>
                    <a:rPr lang="en-US" altLang="zh-CN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&lt;</a:t>
                  </a:r>
                  <a:r>
                    <a:rPr lang="en-US" altLang="zh-CN" b="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9350" y="4680703"/>
                  <a:ext cx="500356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27711" t="-1099" r="-13253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/>
            <p:cNvCxnSpPr/>
            <p:nvPr/>
          </p:nvCxnSpPr>
          <p:spPr>
            <a:xfrm>
              <a:off x="10855504" y="3178490"/>
              <a:ext cx="0" cy="289312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10616369" y="6069795"/>
                  <a:ext cx="4910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6369" y="6069795"/>
                  <a:ext cx="49103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连接符 56"/>
            <p:cNvCxnSpPr/>
            <p:nvPr/>
          </p:nvCxnSpPr>
          <p:spPr>
            <a:xfrm>
              <a:off x="8609428" y="5458265"/>
              <a:ext cx="0" cy="61153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8408021" y="5987232"/>
                  <a:ext cx="5398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021" y="5987232"/>
                  <a:ext cx="53982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Line 27"/>
          <p:cNvSpPr>
            <a:spLocks noChangeShapeType="1"/>
          </p:cNvSpPr>
          <p:nvPr/>
        </p:nvSpPr>
        <p:spPr bwMode="auto">
          <a:xfrm flipH="1">
            <a:off x="6002209" y="5830108"/>
            <a:ext cx="304800" cy="2396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5470007" y="1854926"/>
            <a:ext cx="304800" cy="261257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5672505" y="2632685"/>
            <a:ext cx="1" cy="397898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6257109" y="3550013"/>
            <a:ext cx="248194" cy="319815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5470007" y="5055326"/>
            <a:ext cx="421342" cy="0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25292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4886" y="801600"/>
                <a:ext cx="11522227" cy="329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6.4.4.4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提馏段操作线的作法     </a:t>
                </a:r>
                <a:endPara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1</a:t>
                </a:r>
                <a:r>
                  <a:rPr lang="zh-CN" altLang="en-US" sz="2400" b="1" dirty="0" smtClean="0">
                    <a:latin typeface="+mn-ea"/>
                  </a:rPr>
                  <a:t>）引入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线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方程后，简化了提馏段操作线的绘制。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2</a:t>
                </a:r>
                <a:r>
                  <a:rPr lang="zh-CN" altLang="en-US" sz="2400" b="1" dirty="0" smtClean="0">
                    <a:latin typeface="+mn-ea"/>
                  </a:rPr>
                  <a:t>）具体作法：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latin typeface="+mn-ea"/>
                  </a:rPr>
                  <a:t>	</a:t>
                </a:r>
                <a:r>
                  <a:rPr lang="zh-CN" altLang="en-US" sz="2400" b="1" dirty="0" smtClean="0">
                    <a:latin typeface="+mn-ea"/>
                  </a:rPr>
                  <a:t> ①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过点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，以斜率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做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</a:rPr>
                  <a:t>	</a:t>
                </a:r>
                <a:r>
                  <a:rPr lang="zh-CN" altLang="en-US" sz="2400" b="1" dirty="0" smtClean="0">
                    <a:latin typeface="+mn-ea"/>
                  </a:rPr>
                  <a:t> </a:t>
                </a:r>
                <a:r>
                  <a:rPr lang="zh-CN" altLang="zh-CN" sz="2400" b="1" dirty="0" smtClean="0">
                    <a:latin typeface="+mn-ea"/>
                  </a:rPr>
                  <a:t>②</a:t>
                </a:r>
                <a:r>
                  <a:rPr lang="zh-CN" altLang="en-US" sz="2400" b="1" dirty="0" smtClean="0">
                    <a:latin typeface="+mn-ea"/>
                  </a:rPr>
                  <a:t> 与精馏段操作线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</a:t>
                </a:r>
                <a:r>
                  <a:rPr lang="zh-CN" altLang="en-US" sz="2400" b="1" dirty="0" smtClean="0">
                    <a:latin typeface="+mn-ea"/>
                  </a:rPr>
                  <a:t>相交于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b="1" dirty="0" smtClean="0">
                    <a:latin typeface="+mn-ea"/>
                  </a:rPr>
                  <a:t>点。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>
                    <a:latin typeface="+mn-ea"/>
                  </a:rPr>
                  <a:t>	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</a:rPr>
                  <a:t>③</a:t>
                </a:r>
                <a:r>
                  <a:rPr lang="zh-CN" altLang="en-US" sz="2400" b="1" dirty="0" smtClean="0">
                    <a:latin typeface="+mn-ea"/>
                    <a:ea typeface="等线" panose="02010600030101010101" pitchFamily="2" charset="-122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连接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b="1" dirty="0" smtClean="0">
                    <a:latin typeface="+mn-ea"/>
                  </a:rPr>
                  <a:t>点和点</a:t>
                </a:r>
                <a:r>
                  <a:rPr lang="en-US" altLang="zh-CN" sz="2400" b="1" i="1" dirty="0" smtClean="0">
                    <a:latin typeface="+mn-ea"/>
                  </a:rPr>
                  <a:t>b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得到直线 </a:t>
                </a:r>
                <a:r>
                  <a:rPr lang="en-US" altLang="zh-CN" sz="24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即为提馏段操作线。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）右图中表示了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种进料状态下的提馏段操作线。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6" y="801600"/>
                <a:ext cx="11522227" cy="3295261"/>
              </a:xfrm>
              <a:prstGeom prst="rect">
                <a:avLst/>
              </a:prstGeom>
              <a:blipFill>
                <a:blip r:embed="rId2"/>
                <a:stretch>
                  <a:fillRect l="-952" t="-1664" b="-3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7435641" y="2226917"/>
            <a:ext cx="4548636" cy="4204738"/>
            <a:chOff x="7435641" y="2226917"/>
            <a:chExt cx="4548636" cy="42047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10827935" y="3043490"/>
                  <a:ext cx="11563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D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D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7935" y="3043490"/>
                  <a:ext cx="115634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组合 4"/>
            <p:cNvGrpSpPr/>
            <p:nvPr/>
          </p:nvGrpSpPr>
          <p:grpSpPr>
            <a:xfrm>
              <a:off x="7435641" y="2226917"/>
              <a:ext cx="4421471" cy="4204738"/>
              <a:chOff x="7526265" y="2279168"/>
              <a:chExt cx="4421471" cy="420473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023830" y="2868337"/>
                <a:ext cx="3139612" cy="3203276"/>
              </a:xfrm>
              <a:prstGeom prst="rect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flipV="1">
                <a:off x="8023830" y="2868337"/>
                <a:ext cx="3139612" cy="3203276"/>
              </a:xfrm>
              <a:prstGeom prst="line">
                <a:avLst/>
              </a:prstGeom>
              <a:ln w="317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7644028" y="5788282"/>
                <a:ext cx="379801" cy="48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35487" y="2664745"/>
                <a:ext cx="596884" cy="48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940415" y="5996983"/>
                <a:ext cx="577327" cy="48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 flipV="1">
                <a:off x="10990302" y="6054766"/>
                <a:ext cx="829994" cy="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 flipH="1">
                    <a:off x="11515840" y="6055779"/>
                    <a:ext cx="4318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i="1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11515840" y="6055779"/>
                    <a:ext cx="43189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接箭头连接符 16"/>
              <p:cNvCxnSpPr/>
              <p:nvPr/>
            </p:nvCxnSpPr>
            <p:spPr>
              <a:xfrm flipV="1">
                <a:off x="8020044" y="2446208"/>
                <a:ext cx="0" cy="1224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9762683" y="4115012"/>
                    <a:ext cx="12504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2683" y="4115012"/>
                    <a:ext cx="125047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9509620" y="6072626"/>
                    <a:ext cx="4782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文本框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9620" y="6072626"/>
                    <a:ext cx="478272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接连接符 25"/>
              <p:cNvCxnSpPr>
                <a:stCxn id="24" idx="0"/>
              </p:cNvCxnSpPr>
              <p:nvPr/>
            </p:nvCxnSpPr>
            <p:spPr>
              <a:xfrm flipV="1">
                <a:off x="9748756" y="3202161"/>
                <a:ext cx="0" cy="287046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9734688" y="3123029"/>
                <a:ext cx="661336" cy="116823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 flipV="1">
                <a:off x="8852111" y="3892731"/>
                <a:ext cx="896645" cy="39852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8721969" y="4306286"/>
                <a:ext cx="101271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>
                <a:off x="8124129" y="4306286"/>
                <a:ext cx="1610560" cy="33887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/>
                  <p:cNvSpPr txBox="1"/>
                  <p:nvPr/>
                </p:nvSpPr>
                <p:spPr>
                  <a:xfrm>
                    <a:off x="7751965" y="2279168"/>
                    <a:ext cx="2680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1965" y="2279168"/>
                    <a:ext cx="268079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13636"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/>
                  <p:cNvSpPr txBox="1"/>
                  <p:nvPr/>
                </p:nvSpPr>
                <p:spPr>
                  <a:xfrm>
                    <a:off x="9384606" y="2624492"/>
                    <a:ext cx="581623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文本框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4606" y="2624492"/>
                    <a:ext cx="581623" cy="55399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2500" t="-1111" r="-11458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/>
                  <p:cNvSpPr txBox="1"/>
                  <p:nvPr/>
                </p:nvSpPr>
                <p:spPr>
                  <a:xfrm>
                    <a:off x="10065356" y="2624492"/>
                    <a:ext cx="625749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8" name="文本框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5356" y="2624492"/>
                    <a:ext cx="625749" cy="55399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7767" t="-1111" r="-776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/>
                  <p:cNvSpPr txBox="1"/>
                  <p:nvPr/>
                </p:nvSpPr>
                <p:spPr>
                  <a:xfrm>
                    <a:off x="8312666" y="3354561"/>
                    <a:ext cx="888990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r>
                      <a:rPr lang="en-US" altLang="zh-CN" b="0" dirty="0" smtClean="0"/>
                      <a:t>0&lt;</a:t>
                    </a:r>
                    <a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q</a:t>
                    </a:r>
                    <a14:m>
                      <m:oMath xmlns:m="http://schemas.openxmlformats.org/officeDocument/2006/math"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9" name="文本框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666" y="3354561"/>
                    <a:ext cx="888990" cy="55399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6552" b="-263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/>
                  <p:cNvSpPr txBox="1"/>
                  <p:nvPr/>
                </p:nvSpPr>
                <p:spPr>
                  <a:xfrm>
                    <a:off x="8035945" y="3907365"/>
                    <a:ext cx="50035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q</a:t>
                    </a:r>
                    <a:r>
                      <a:rPr lang="en-US" altLang="zh-CN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=0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0" name="文本框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5945" y="3907365"/>
                    <a:ext cx="500356" cy="5539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8049" r="-14634" b="-2417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7526265" y="4385987"/>
                    <a:ext cx="50035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q</a:t>
                    </a:r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&lt;</a:t>
                    </a:r>
                    <a:r>
                      <a:rPr lang="en-US" altLang="zh-CN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1" name="文本框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6265" y="4385987"/>
                    <a:ext cx="500356" cy="55399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29268" r="-13415" b="-2307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直接连接符 52"/>
              <p:cNvCxnSpPr/>
              <p:nvPr/>
            </p:nvCxnSpPr>
            <p:spPr>
              <a:xfrm>
                <a:off x="10855504" y="3178490"/>
                <a:ext cx="0" cy="289312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10616369" y="6069795"/>
                    <a:ext cx="4910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16369" y="6069795"/>
                    <a:ext cx="491032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直接连接符 56"/>
              <p:cNvCxnSpPr/>
              <p:nvPr/>
            </p:nvCxnSpPr>
            <p:spPr>
              <a:xfrm>
                <a:off x="8581292" y="5472333"/>
                <a:ext cx="0" cy="61153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8408021" y="5987232"/>
                    <a:ext cx="5398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8021" y="5987232"/>
                    <a:ext cx="539828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直接连接符 59"/>
              <p:cNvCxnSpPr/>
              <p:nvPr/>
            </p:nvCxnSpPr>
            <p:spPr>
              <a:xfrm flipV="1">
                <a:off x="8272899" y="3202163"/>
                <a:ext cx="2582605" cy="1515236"/>
              </a:xfrm>
              <a:prstGeom prst="line">
                <a:avLst/>
              </a:prstGeom>
              <a:ln w="3492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V="1">
                <a:off x="8581292" y="3847623"/>
                <a:ext cx="1170822" cy="1648177"/>
              </a:xfrm>
              <a:prstGeom prst="line">
                <a:avLst/>
              </a:prstGeom>
              <a:ln w="317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9470282" y="3524251"/>
                    <a:ext cx="3763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0282" y="3524251"/>
                    <a:ext cx="376321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8551315" y="5334083"/>
                    <a:ext cx="12519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1315" y="5334083"/>
                    <a:ext cx="1251945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/>
              <p:cNvCxnSpPr>
                <a:endCxn id="35" idx="1"/>
              </p:cNvCxnSpPr>
              <p:nvPr/>
            </p:nvCxnSpPr>
            <p:spPr>
              <a:xfrm flipH="1">
                <a:off x="8551315" y="4091995"/>
                <a:ext cx="749118" cy="1426754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endCxn id="35" idx="1"/>
              </p:cNvCxnSpPr>
              <p:nvPr/>
            </p:nvCxnSpPr>
            <p:spPr>
              <a:xfrm flipH="1">
                <a:off x="8551315" y="4291259"/>
                <a:ext cx="374560" cy="122749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直接连接符 39"/>
            <p:cNvCxnSpPr/>
            <p:nvPr/>
          </p:nvCxnSpPr>
          <p:spPr>
            <a:xfrm flipH="1">
              <a:off x="8512485" y="3568158"/>
              <a:ext cx="1514041" cy="190987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endCxn id="35" idx="1"/>
            </p:cNvCxnSpPr>
            <p:nvPr/>
          </p:nvCxnSpPr>
          <p:spPr>
            <a:xfrm>
              <a:off x="8452210" y="4472125"/>
              <a:ext cx="8481" cy="994373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20458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4886" y="801600"/>
                <a:ext cx="11522227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4</a:t>
                </a:r>
                <a:r>
                  <a:rPr lang="zh-CN" altLang="en-US" sz="2400" b="1" dirty="0" smtClean="0">
                    <a:latin typeface="+mn-ea"/>
                  </a:rPr>
                  <a:t>）物理意义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 </a:t>
                </a:r>
                <a:endParaRPr lang="en-US" altLang="zh-CN" sz="2400" b="1" dirty="0">
                  <a:latin typeface="+mn-ea"/>
                </a:endParaRPr>
              </a:p>
              <a:p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  从图中可以看出，对于一定的分离要求（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𝐃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𝐖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</a:rPr>
                  <a:t>），若回流比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400" b="1" dirty="0" smtClean="0">
                    <a:latin typeface="+mn-ea"/>
                  </a:rPr>
                  <a:t>相同（精馏段操作线相同），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值不同将影响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  <a:ea typeface="等线" panose="02010600030101010101" pitchFamily="2" charset="-122"/>
                  </a:rPr>
                  <a:t>① </a:t>
                </a:r>
                <a:r>
                  <a:rPr lang="zh-CN" altLang="en-US" sz="2400" b="1" dirty="0" smtClean="0">
                    <a:latin typeface="+mn-ea"/>
                  </a:rPr>
                  <a:t>精馏段操作线的长度，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  <a:ea typeface="等线" panose="02010600030101010101" pitchFamily="2" charset="-122"/>
                  </a:rPr>
                  <a:t>② </a:t>
                </a:r>
                <a:r>
                  <a:rPr lang="zh-CN" altLang="en-US" sz="2400" b="1" dirty="0" smtClean="0">
                    <a:latin typeface="+mn-ea"/>
                  </a:rPr>
                  <a:t>提馏段操作线的斜率。</a:t>
                </a:r>
                <a:endParaRPr lang="en-US" altLang="zh-CN" sz="2400" b="1" dirty="0" smtClean="0">
                  <a:latin typeface="+mn-ea"/>
                </a:endParaRPr>
              </a:p>
              <a:p>
                <a:pPr marL="457200" indent="-457200" algn="just">
                  <a:spcBef>
                    <a:spcPts val="0"/>
                  </a:spcBef>
                  <a:buAutoNum type="circleNumDbPlain" startAt="3"/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理论板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数及进料板位置发生变化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</a:pPr>
                <a:endParaRPr lang="en-US" altLang="zh-CN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</a:pP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值越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提馏段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操作线就越远离平衡线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</a:pP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块塔板上的传质推动力增大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③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浓及减浓程度的增加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④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需的理论板数减少。</a:t>
                </a:r>
              </a:p>
              <a:p>
                <a:endParaRPr lang="en-US" altLang="zh-CN" sz="2400" b="1" dirty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6" y="801600"/>
                <a:ext cx="11522227" cy="6740307"/>
              </a:xfrm>
              <a:prstGeom prst="rect">
                <a:avLst/>
              </a:prstGeom>
              <a:blipFill>
                <a:blip r:embed="rId2"/>
                <a:stretch>
                  <a:fillRect l="-847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0827935" y="3043490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35" y="3043490"/>
                <a:ext cx="1156342" cy="369332"/>
              </a:xfrm>
              <a:prstGeom prst="rect">
                <a:avLst/>
              </a:prstGeom>
              <a:blipFill>
                <a:blip r:embed="rId1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7435641" y="2226917"/>
            <a:ext cx="4421471" cy="4204738"/>
            <a:chOff x="7435641" y="2226917"/>
            <a:chExt cx="4421471" cy="4204738"/>
          </a:xfrm>
        </p:grpSpPr>
        <p:grpSp>
          <p:nvGrpSpPr>
            <p:cNvPr id="42" name="组合 41"/>
            <p:cNvGrpSpPr/>
            <p:nvPr/>
          </p:nvGrpSpPr>
          <p:grpSpPr>
            <a:xfrm>
              <a:off x="7435641" y="2226917"/>
              <a:ext cx="4421471" cy="4204738"/>
              <a:chOff x="7526265" y="2279168"/>
              <a:chExt cx="4421471" cy="4204738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8023830" y="2868337"/>
                <a:ext cx="3139612" cy="3203276"/>
              </a:xfrm>
              <a:prstGeom prst="rect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 flipV="1">
                <a:off x="8023830" y="2868337"/>
                <a:ext cx="3139612" cy="3203276"/>
              </a:xfrm>
              <a:prstGeom prst="line">
                <a:avLst/>
              </a:prstGeom>
              <a:ln w="317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9" name="文本框 58"/>
              <p:cNvSpPr txBox="1"/>
              <p:nvPr/>
            </p:nvSpPr>
            <p:spPr>
              <a:xfrm>
                <a:off x="7644028" y="5788282"/>
                <a:ext cx="379801" cy="48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535487" y="2664745"/>
                <a:ext cx="596884" cy="48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0940415" y="5996983"/>
                <a:ext cx="577327" cy="48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4" name="直接箭头连接符 63"/>
              <p:cNvCxnSpPr/>
              <p:nvPr/>
            </p:nvCxnSpPr>
            <p:spPr>
              <a:xfrm flipV="1">
                <a:off x="10990302" y="6054766"/>
                <a:ext cx="829994" cy="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/>
                  <p:cNvSpPr txBox="1"/>
                  <p:nvPr/>
                </p:nvSpPr>
                <p:spPr>
                  <a:xfrm flipH="1">
                    <a:off x="11515840" y="6055779"/>
                    <a:ext cx="4318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i="1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文本框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11515840" y="6055779"/>
                    <a:ext cx="431896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直接箭头连接符 65"/>
              <p:cNvCxnSpPr/>
              <p:nvPr/>
            </p:nvCxnSpPr>
            <p:spPr>
              <a:xfrm flipV="1">
                <a:off x="8020044" y="2446208"/>
                <a:ext cx="0" cy="1224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/>
                  <p:cNvSpPr txBox="1"/>
                  <p:nvPr/>
                </p:nvSpPr>
                <p:spPr>
                  <a:xfrm>
                    <a:off x="9762683" y="4115012"/>
                    <a:ext cx="12504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，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2683" y="4115012"/>
                    <a:ext cx="125047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9509620" y="6072626"/>
                    <a:ext cx="4782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文本框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9620" y="6072626"/>
                    <a:ext cx="478272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接连接符 68"/>
              <p:cNvCxnSpPr>
                <a:stCxn id="68" idx="0"/>
              </p:cNvCxnSpPr>
              <p:nvPr/>
            </p:nvCxnSpPr>
            <p:spPr>
              <a:xfrm flipV="1">
                <a:off x="9748756" y="3202161"/>
                <a:ext cx="0" cy="287046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V="1">
                <a:off x="9734688" y="3123029"/>
                <a:ext cx="661336" cy="116823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H="1" flipV="1">
                <a:off x="8852111" y="3892731"/>
                <a:ext cx="896645" cy="39852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8721969" y="4306286"/>
                <a:ext cx="101271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8124129" y="4306286"/>
                <a:ext cx="1610560" cy="33887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/>
                  <p:cNvSpPr txBox="1"/>
                  <p:nvPr/>
                </p:nvSpPr>
                <p:spPr>
                  <a:xfrm>
                    <a:off x="7751965" y="2279168"/>
                    <a:ext cx="2680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4" name="文本框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1965" y="2279168"/>
                    <a:ext cx="268079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13636"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9384606" y="2624492"/>
                    <a:ext cx="581623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文本框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4606" y="2624492"/>
                    <a:ext cx="581623" cy="55399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2500" t="-1111" r="-11458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10065356" y="2624492"/>
                    <a:ext cx="625749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8" name="文本框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5356" y="2624492"/>
                    <a:ext cx="625749" cy="55399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7767" t="-1111" r="-776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8312666" y="3354561"/>
                    <a:ext cx="888990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r>
                      <a:rPr lang="en-US" altLang="zh-CN" b="0" dirty="0" smtClean="0"/>
                      <a:t>0&lt;</a:t>
                    </a:r>
                    <a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q</a:t>
                    </a:r>
                    <a14:m>
                      <m:oMath xmlns:m="http://schemas.openxmlformats.org/officeDocument/2006/math"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9" name="文本框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666" y="3354561"/>
                    <a:ext cx="888990" cy="55399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6552" b="-263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/>
                  <p:cNvSpPr txBox="1"/>
                  <p:nvPr/>
                </p:nvSpPr>
                <p:spPr>
                  <a:xfrm>
                    <a:off x="8035945" y="3907365"/>
                    <a:ext cx="50035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q</a:t>
                    </a:r>
                    <a:r>
                      <a:rPr lang="en-US" altLang="zh-CN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=0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8" name="文本框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5945" y="3907365"/>
                    <a:ext cx="500356" cy="5539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8049" r="-14634" b="-2417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/>
                  <p:cNvSpPr txBox="1"/>
                  <p:nvPr/>
                </p:nvSpPr>
                <p:spPr>
                  <a:xfrm>
                    <a:off x="7526265" y="4385987"/>
                    <a:ext cx="50035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 dirty="0" smtClean="0">
                      <a:latin typeface="Cambria Math" panose="02040503050406030204" pitchFamily="18" charset="0"/>
                    </a:endParaRPr>
                  </a:p>
                  <a:p>
                    <a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q</a:t>
                    </a:r>
                    <a:r>
                      <a:rPr lang="en-US" altLang="zh-C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&lt;</a:t>
                    </a:r>
                    <a:r>
                      <a:rPr lang="en-US" altLang="zh-CN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9" name="文本框 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6265" y="4385987"/>
                    <a:ext cx="500356" cy="55399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9268" r="-13415" b="-2307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直接连接符 79"/>
              <p:cNvCxnSpPr/>
              <p:nvPr/>
            </p:nvCxnSpPr>
            <p:spPr>
              <a:xfrm>
                <a:off x="10855504" y="3178490"/>
                <a:ext cx="0" cy="289312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/>
                  <p:cNvSpPr txBox="1"/>
                  <p:nvPr/>
                </p:nvSpPr>
                <p:spPr>
                  <a:xfrm>
                    <a:off x="10616369" y="6069795"/>
                    <a:ext cx="4910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16369" y="6069795"/>
                    <a:ext cx="491032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直接连接符 81"/>
              <p:cNvCxnSpPr/>
              <p:nvPr/>
            </p:nvCxnSpPr>
            <p:spPr>
              <a:xfrm>
                <a:off x="8581292" y="5472333"/>
                <a:ext cx="0" cy="61153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/>
                  <p:cNvSpPr txBox="1"/>
                  <p:nvPr/>
                </p:nvSpPr>
                <p:spPr>
                  <a:xfrm>
                    <a:off x="8408021" y="5987232"/>
                    <a:ext cx="5398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8021" y="5987232"/>
                    <a:ext cx="539828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直接连接符 83"/>
              <p:cNvCxnSpPr/>
              <p:nvPr/>
            </p:nvCxnSpPr>
            <p:spPr>
              <a:xfrm flipV="1">
                <a:off x="8272899" y="3202163"/>
                <a:ext cx="2582605" cy="1515236"/>
              </a:xfrm>
              <a:prstGeom prst="line">
                <a:avLst/>
              </a:prstGeom>
              <a:ln w="3492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V="1">
                <a:off x="8581292" y="3847623"/>
                <a:ext cx="1170822" cy="1648177"/>
              </a:xfrm>
              <a:prstGeom prst="line">
                <a:avLst/>
              </a:prstGeom>
              <a:ln w="317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/>
                  <p:cNvSpPr txBox="1"/>
                  <p:nvPr/>
                </p:nvSpPr>
                <p:spPr>
                  <a:xfrm>
                    <a:off x="9470282" y="3524251"/>
                    <a:ext cx="3763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0282" y="3524251"/>
                    <a:ext cx="376321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/>
                  <p:cNvSpPr txBox="1"/>
                  <p:nvPr/>
                </p:nvSpPr>
                <p:spPr>
                  <a:xfrm>
                    <a:off x="8551315" y="5334083"/>
                    <a:ext cx="12519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1315" y="5334083"/>
                    <a:ext cx="1251945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直接连接符 87"/>
              <p:cNvCxnSpPr>
                <a:endCxn id="87" idx="1"/>
              </p:cNvCxnSpPr>
              <p:nvPr/>
            </p:nvCxnSpPr>
            <p:spPr>
              <a:xfrm flipH="1">
                <a:off x="8551315" y="4091995"/>
                <a:ext cx="749118" cy="1426754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endCxn id="87" idx="1"/>
              </p:cNvCxnSpPr>
              <p:nvPr/>
            </p:nvCxnSpPr>
            <p:spPr>
              <a:xfrm flipH="1">
                <a:off x="8551315" y="4291259"/>
                <a:ext cx="374560" cy="122749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接连接符 43"/>
            <p:cNvCxnSpPr/>
            <p:nvPr/>
          </p:nvCxnSpPr>
          <p:spPr>
            <a:xfrm flipH="1">
              <a:off x="8512485" y="3568158"/>
              <a:ext cx="1514041" cy="190987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endCxn id="87" idx="1"/>
            </p:cNvCxnSpPr>
            <p:nvPr/>
          </p:nvCxnSpPr>
          <p:spPr>
            <a:xfrm>
              <a:off x="8452210" y="4472125"/>
              <a:ext cx="8481" cy="994373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8323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6032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8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6.4.5</a:t>
                </a:r>
                <a:r>
                  <a:rPr lang="zh-CN" altLang="en-US" sz="2800" b="1" dirty="0" smtClean="0">
                    <a:solidFill>
                      <a:srgbClr val="FFC000"/>
                    </a:solidFill>
                    <a:latin typeface="+mn-ea"/>
                  </a:rPr>
                  <a:t>   理论塔板数的确定</a:t>
                </a:r>
                <a:endParaRPr lang="en-US" altLang="zh-CN" sz="28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6.4.5.1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逐板计算法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）假设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塔顶：冷凝器为全凝器，泡点回流。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塔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釜：间接蒸汽加热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𝐃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（起点）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	</a:t>
                </a: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（平衡关系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（精馏段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操作线方程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（平衡关系）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┇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交点） （加料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（提馏段操作线方程）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（平衡关系）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┇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𝐖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（终点）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6032549"/>
              </a:xfrm>
              <a:prstGeom prst="rect">
                <a:avLst/>
              </a:prstGeom>
              <a:blipFill>
                <a:blip r:embed="rId2"/>
                <a:stretch>
                  <a:fillRect l="-1111" t="-1618" b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ine 48"/>
          <p:cNvSpPr>
            <a:spLocks noChangeShapeType="1"/>
          </p:cNvSpPr>
          <p:nvPr/>
        </p:nvSpPr>
        <p:spPr bwMode="auto">
          <a:xfrm flipV="1">
            <a:off x="10452346" y="5940227"/>
            <a:ext cx="598711" cy="770063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7768456" y="996224"/>
            <a:ext cx="4262434" cy="5587538"/>
            <a:chOff x="7821882" y="948571"/>
            <a:chExt cx="4262434" cy="5587538"/>
          </a:xfrm>
        </p:grpSpPr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8935086" y="4401049"/>
              <a:ext cx="1046210" cy="1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19"/>
            <p:cNvSpPr>
              <a:spLocks noChangeShapeType="1"/>
            </p:cNvSpPr>
            <p:nvPr/>
          </p:nvSpPr>
          <p:spPr bwMode="auto">
            <a:xfrm>
              <a:off x="8870087" y="2589537"/>
              <a:ext cx="27034" cy="2908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20"/>
            <p:cNvSpPr>
              <a:spLocks noChangeShapeType="1"/>
            </p:cNvSpPr>
            <p:nvPr/>
          </p:nvSpPr>
          <p:spPr bwMode="auto">
            <a:xfrm>
              <a:off x="9997010" y="2500156"/>
              <a:ext cx="0" cy="29977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Arc 21"/>
            <p:cNvSpPr>
              <a:spLocks/>
            </p:cNvSpPr>
            <p:nvPr/>
          </p:nvSpPr>
          <p:spPr bwMode="auto">
            <a:xfrm flipH="1">
              <a:off x="8871047" y="2105957"/>
              <a:ext cx="1120626" cy="483581"/>
            </a:xfrm>
            <a:custGeom>
              <a:avLst/>
              <a:gdLst>
                <a:gd name="G0" fmla="+- 21529 0 0"/>
                <a:gd name="G1" fmla="+- 21600 0 0"/>
                <a:gd name="G2" fmla="+- 21600 0 0"/>
                <a:gd name="T0" fmla="*/ 0 w 43129"/>
                <a:gd name="T1" fmla="*/ 19847 h 21600"/>
                <a:gd name="T2" fmla="*/ 43129 w 43129"/>
                <a:gd name="T3" fmla="*/ 21600 h 21600"/>
                <a:gd name="T4" fmla="*/ 21529 w 4312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29" h="21600" fill="none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</a:path>
                <a:path w="43129" h="21600" stroke="0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  <a:lnTo>
                    <a:pt x="21529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rc 22"/>
            <p:cNvSpPr>
              <a:spLocks/>
            </p:cNvSpPr>
            <p:nvPr/>
          </p:nvSpPr>
          <p:spPr bwMode="auto">
            <a:xfrm rot="10833282" flipH="1">
              <a:off x="8896397" y="5375514"/>
              <a:ext cx="1102549" cy="481289"/>
            </a:xfrm>
            <a:custGeom>
              <a:avLst/>
              <a:gdLst>
                <a:gd name="G0" fmla="+- 21529 0 0"/>
                <a:gd name="G1" fmla="+- 21600 0 0"/>
                <a:gd name="G2" fmla="+- 21600 0 0"/>
                <a:gd name="T0" fmla="*/ 0 w 43129"/>
                <a:gd name="T1" fmla="*/ 19847 h 21600"/>
                <a:gd name="T2" fmla="*/ 43129 w 43129"/>
                <a:gd name="T3" fmla="*/ 21600 h 21600"/>
                <a:gd name="T4" fmla="*/ 21529 w 4312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29" h="21600" fill="none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</a:path>
                <a:path w="43129" h="21600" stroke="0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  <a:lnTo>
                    <a:pt x="21529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23"/>
            <p:cNvSpPr>
              <a:spLocks noChangeShapeType="1"/>
            </p:cNvSpPr>
            <p:nvPr/>
          </p:nvSpPr>
          <p:spPr bwMode="auto">
            <a:xfrm flipV="1">
              <a:off x="7821882" y="3685520"/>
              <a:ext cx="129785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9560074" y="5857721"/>
              <a:ext cx="0" cy="48128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9560074" y="6339010"/>
              <a:ext cx="104677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27"/>
            <p:cNvSpPr>
              <a:spLocks noChangeShapeType="1"/>
            </p:cNvSpPr>
            <p:nvPr/>
          </p:nvSpPr>
          <p:spPr bwMode="auto">
            <a:xfrm flipV="1">
              <a:off x="9560074" y="1335894"/>
              <a:ext cx="0" cy="7700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28"/>
            <p:cNvSpPr>
              <a:spLocks noChangeShapeType="1"/>
            </p:cNvSpPr>
            <p:nvPr/>
          </p:nvSpPr>
          <p:spPr bwMode="auto">
            <a:xfrm>
              <a:off x="9560074" y="1335894"/>
              <a:ext cx="37467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Oval 29"/>
            <p:cNvSpPr>
              <a:spLocks noChangeArrowheads="1"/>
            </p:cNvSpPr>
            <p:nvPr/>
          </p:nvSpPr>
          <p:spPr bwMode="auto">
            <a:xfrm>
              <a:off x="9896125" y="1095250"/>
              <a:ext cx="378540" cy="435452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30"/>
            <p:cNvSpPr>
              <a:spLocks noChangeShapeType="1"/>
            </p:cNvSpPr>
            <p:nvPr/>
          </p:nvSpPr>
          <p:spPr bwMode="auto">
            <a:xfrm flipV="1">
              <a:off x="9784108" y="948571"/>
              <a:ext cx="598711" cy="77006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31"/>
            <p:cNvSpPr>
              <a:spLocks noChangeShapeType="1"/>
            </p:cNvSpPr>
            <p:nvPr/>
          </p:nvSpPr>
          <p:spPr bwMode="auto">
            <a:xfrm>
              <a:off x="10602990" y="2419941"/>
              <a:ext cx="101974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7835401" y="3288345"/>
                  <a:ext cx="1048709" cy="4423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zh-CN" altLang="en-US" sz="2000" dirty="0" smtClean="0"/>
                    <a:t>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</m:oMath>
                  </a14:m>
                  <a:endParaRPr lang="en-US" altLang="zh-CN" sz="2000" dirty="0"/>
                </a:p>
              </p:txBody>
            </p:sp>
          </mc:Choice>
          <mc:Fallback xmlns="">
            <p:sp>
              <p:nvSpPr>
                <p:cNvPr id="19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35401" y="3288345"/>
                  <a:ext cx="1048709" cy="442328"/>
                </a:xfrm>
                <a:prstGeom prst="rect">
                  <a:avLst/>
                </a:prstGeom>
                <a:blipFill>
                  <a:blip r:embed="rId3"/>
                  <a:stretch>
                    <a:fillRect t="-10959" b="-958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1051057" y="1947819"/>
                  <a:ext cx="967594" cy="4423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dirty="0"/>
                </a:p>
              </p:txBody>
            </p:sp>
          </mc:Choice>
          <mc:Fallback xmlns="">
            <p:sp>
              <p:nvSpPr>
                <p:cNvPr id="20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51057" y="1947819"/>
                  <a:ext cx="967594" cy="4423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083890" y="5965438"/>
                  <a:ext cx="1000426" cy="4423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/>
                </a:p>
              </p:txBody>
            </p:sp>
          </mc:Choice>
          <mc:Fallback xmlns="">
            <p:sp>
              <p:nvSpPr>
                <p:cNvPr id="21" name="Text 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83890" y="5965438"/>
                  <a:ext cx="1000426" cy="4423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Line 36"/>
            <p:cNvSpPr>
              <a:spLocks noChangeShapeType="1"/>
            </p:cNvSpPr>
            <p:nvPr/>
          </p:nvSpPr>
          <p:spPr bwMode="auto">
            <a:xfrm flipV="1">
              <a:off x="8879705" y="3222295"/>
              <a:ext cx="1137136" cy="29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7"/>
            <p:cNvSpPr>
              <a:spLocks noChangeShapeType="1"/>
            </p:cNvSpPr>
            <p:nvPr/>
          </p:nvSpPr>
          <p:spPr bwMode="auto">
            <a:xfrm flipV="1">
              <a:off x="8883916" y="2708713"/>
              <a:ext cx="1124225" cy="46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8"/>
            <p:cNvSpPr>
              <a:spLocks noChangeShapeType="1"/>
            </p:cNvSpPr>
            <p:nvPr/>
          </p:nvSpPr>
          <p:spPr bwMode="auto">
            <a:xfrm>
              <a:off x="8879704" y="5460238"/>
              <a:ext cx="1140026" cy="5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39"/>
            <p:cNvSpPr>
              <a:spLocks noChangeShapeType="1"/>
            </p:cNvSpPr>
            <p:nvPr/>
          </p:nvSpPr>
          <p:spPr bwMode="auto">
            <a:xfrm>
              <a:off x="8886557" y="3808804"/>
              <a:ext cx="109473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41"/>
            <p:cNvSpPr>
              <a:spLocks noChangeShapeType="1"/>
            </p:cNvSpPr>
            <p:nvPr/>
          </p:nvSpPr>
          <p:spPr bwMode="auto">
            <a:xfrm>
              <a:off x="10290115" y="1319851"/>
              <a:ext cx="52338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42"/>
            <p:cNvSpPr>
              <a:spLocks noChangeShapeType="1"/>
            </p:cNvSpPr>
            <p:nvPr/>
          </p:nvSpPr>
          <p:spPr bwMode="auto">
            <a:xfrm>
              <a:off x="10788397" y="1306100"/>
              <a:ext cx="0" cy="110009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43"/>
            <p:cNvSpPr>
              <a:spLocks noChangeShapeType="1"/>
            </p:cNvSpPr>
            <p:nvPr/>
          </p:nvSpPr>
          <p:spPr bwMode="auto">
            <a:xfrm>
              <a:off x="10616053" y="2419253"/>
              <a:ext cx="0" cy="52254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44"/>
            <p:cNvSpPr>
              <a:spLocks noChangeShapeType="1"/>
            </p:cNvSpPr>
            <p:nvPr/>
          </p:nvSpPr>
          <p:spPr bwMode="auto">
            <a:xfrm>
              <a:off x="10371231" y="2419941"/>
              <a:ext cx="0" cy="52254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Arc 45"/>
            <p:cNvSpPr>
              <a:spLocks/>
            </p:cNvSpPr>
            <p:nvPr/>
          </p:nvSpPr>
          <p:spPr bwMode="auto">
            <a:xfrm flipV="1">
              <a:off x="10372706" y="2937899"/>
              <a:ext cx="253992" cy="15813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46"/>
            <p:cNvSpPr>
              <a:spLocks noChangeShapeType="1"/>
            </p:cNvSpPr>
            <p:nvPr/>
          </p:nvSpPr>
          <p:spPr bwMode="auto">
            <a:xfrm flipH="1">
              <a:off x="9988829" y="2433692"/>
              <a:ext cx="37081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Oval 47"/>
            <p:cNvSpPr>
              <a:spLocks noChangeArrowheads="1"/>
            </p:cNvSpPr>
            <p:nvPr/>
          </p:nvSpPr>
          <p:spPr bwMode="auto">
            <a:xfrm>
              <a:off x="10564363" y="6100657"/>
              <a:ext cx="378540" cy="435452"/>
            </a:xfrm>
            <a:prstGeom prst="ellipse">
              <a:avLst/>
            </a:prstGeom>
            <a:noFill/>
            <a:ln w="317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49"/>
            <p:cNvSpPr>
              <a:spLocks noChangeShapeType="1"/>
            </p:cNvSpPr>
            <p:nvPr/>
          </p:nvSpPr>
          <p:spPr bwMode="auto">
            <a:xfrm flipV="1">
              <a:off x="10742045" y="5568947"/>
              <a:ext cx="0" cy="52254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50"/>
            <p:cNvSpPr>
              <a:spLocks noChangeShapeType="1"/>
            </p:cNvSpPr>
            <p:nvPr/>
          </p:nvSpPr>
          <p:spPr bwMode="auto">
            <a:xfrm flipH="1">
              <a:off x="9954065" y="5568947"/>
              <a:ext cx="78411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51"/>
            <p:cNvSpPr>
              <a:spLocks noChangeShapeType="1"/>
            </p:cNvSpPr>
            <p:nvPr/>
          </p:nvSpPr>
          <p:spPr bwMode="auto">
            <a:xfrm>
              <a:off x="10912002" y="6339010"/>
              <a:ext cx="104677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40" name="直接箭头连接符 39"/>
            <p:cNvCxnSpPr/>
            <p:nvPr/>
          </p:nvCxnSpPr>
          <p:spPr>
            <a:xfrm flipV="1">
              <a:off x="9784108" y="2390147"/>
              <a:ext cx="0" cy="31856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9784108" y="2907196"/>
              <a:ext cx="0" cy="31856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V="1">
              <a:off x="9784108" y="4090674"/>
              <a:ext cx="0" cy="31856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9231060" y="2700913"/>
              <a:ext cx="0" cy="387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>
              <a:off x="9244123" y="3243859"/>
              <a:ext cx="0" cy="387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9200917" y="3839237"/>
              <a:ext cx="0" cy="387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>
              <a:off x="9213979" y="4410903"/>
              <a:ext cx="0" cy="387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9432188" y="2180098"/>
                  <a:ext cx="41909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/>
                </a:p>
              </p:txBody>
            </p:sp>
          </mc:Choice>
          <mc:Fallback xmlns="">
            <p:sp>
              <p:nvSpPr>
                <p:cNvPr id="50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432188" y="2180098"/>
                  <a:ext cx="41909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9420839" y="2852965"/>
                  <a:ext cx="41909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/>
                </a:p>
              </p:txBody>
            </p:sp>
          </mc:Choice>
          <mc:Fallback xmlns="">
            <p:sp>
              <p:nvSpPr>
                <p:cNvPr id="51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420839" y="2852965"/>
                  <a:ext cx="41909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886557" y="2758726"/>
                  <a:ext cx="41909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/>
                </a:p>
              </p:txBody>
            </p:sp>
          </mc:Choice>
          <mc:Fallback xmlns="">
            <p:sp>
              <p:nvSpPr>
                <p:cNvPr id="52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86557" y="2758726"/>
                  <a:ext cx="4190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884372" y="3224248"/>
                  <a:ext cx="41909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/>
                </a:p>
              </p:txBody>
            </p:sp>
          </mc:Choice>
          <mc:Fallback xmlns="">
            <p:sp>
              <p:nvSpPr>
                <p:cNvPr id="53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84372" y="3224248"/>
                  <a:ext cx="41909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 Box 33"/>
            <p:cNvSpPr txBox="1">
              <a:spLocks noChangeArrowheads="1"/>
            </p:cNvSpPr>
            <p:nvPr/>
          </p:nvSpPr>
          <p:spPr bwMode="auto">
            <a:xfrm>
              <a:off x="8471355" y="2584847"/>
              <a:ext cx="32325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altLang="zh-CN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5" name="Text Box 33"/>
            <p:cNvSpPr txBox="1">
              <a:spLocks noChangeArrowheads="1"/>
            </p:cNvSpPr>
            <p:nvPr/>
          </p:nvSpPr>
          <p:spPr bwMode="auto">
            <a:xfrm>
              <a:off x="8490668" y="3077151"/>
              <a:ext cx="41909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56" name="Text Box 33"/>
            <p:cNvSpPr txBox="1">
              <a:spLocks noChangeArrowheads="1"/>
            </p:cNvSpPr>
            <p:nvPr/>
          </p:nvSpPr>
          <p:spPr bwMode="auto">
            <a:xfrm>
              <a:off x="8504929" y="3706294"/>
              <a:ext cx="3225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en-US" altLang="zh-CN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806695" y="5138559"/>
                  <a:ext cx="625888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/>
                </a:p>
              </p:txBody>
            </p:sp>
          </mc:Choice>
          <mc:Fallback xmlns="">
            <p:sp>
              <p:nvSpPr>
                <p:cNvPr id="59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06695" y="5138559"/>
                  <a:ext cx="62588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82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880454" y="3870719"/>
                  <a:ext cx="41909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/>
                </a:p>
              </p:txBody>
            </p:sp>
          </mc:Choice>
          <mc:Fallback xmlns="">
            <p:sp>
              <p:nvSpPr>
                <p:cNvPr id="58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80454" y="3870719"/>
                  <a:ext cx="41909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9964588" y="5234755"/>
                  <a:ext cx="666065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/>
                </a:p>
              </p:txBody>
            </p:sp>
          </mc:Choice>
          <mc:Fallback xmlns="">
            <p:sp>
              <p:nvSpPr>
                <p:cNvPr id="61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64588" y="5234755"/>
                  <a:ext cx="666065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ine 36"/>
            <p:cNvSpPr>
              <a:spLocks noChangeShapeType="1"/>
            </p:cNvSpPr>
            <p:nvPr/>
          </p:nvSpPr>
          <p:spPr bwMode="auto">
            <a:xfrm flipV="1">
              <a:off x="8879704" y="5010038"/>
              <a:ext cx="1109125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5" name="直接箭头连接符 64"/>
            <p:cNvCxnSpPr/>
            <p:nvPr/>
          </p:nvCxnSpPr>
          <p:spPr>
            <a:xfrm flipV="1">
              <a:off x="9784108" y="4707120"/>
              <a:ext cx="0" cy="31856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 Box 33"/>
            <p:cNvSpPr txBox="1">
              <a:spLocks noChangeArrowheads="1"/>
            </p:cNvSpPr>
            <p:nvPr/>
          </p:nvSpPr>
          <p:spPr bwMode="auto">
            <a:xfrm>
              <a:off x="8276321" y="4799612"/>
              <a:ext cx="7133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m-1</a:t>
              </a:r>
              <a:endParaRPr lang="en-US" altLang="zh-CN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9365856" y="4410903"/>
                  <a:ext cx="666065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/>
                </a:p>
              </p:txBody>
            </p:sp>
          </mc:Choice>
          <mc:Fallback xmlns="">
            <p:sp>
              <p:nvSpPr>
                <p:cNvPr id="67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5856" y="4410903"/>
                  <a:ext cx="666065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917" b="-655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接箭头连接符 61"/>
            <p:cNvCxnSpPr/>
            <p:nvPr/>
          </p:nvCxnSpPr>
          <p:spPr>
            <a:xfrm>
              <a:off x="9213980" y="5010038"/>
              <a:ext cx="0" cy="387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21052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335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）结论：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ts val="3500"/>
                  </a:lnSpc>
                  <a:buAutoNum type="circleNumDbPlain"/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精馏塔所需的总理论塔板数是在计算过程中使用的平衡方程的次数（包括塔釜再沸器相当的一块理论板）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ts val="3500"/>
                  </a:lnSpc>
                  <a:buAutoNum type="circleNumDbPlain" startAt="2"/>
                </a:pP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相平衡关系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操作线关系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精馏段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平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衡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关系</m:t>
                        </m:r>
                      </m:e>
                    </m:groupCh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操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作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线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关系</m:t>
                        </m:r>
                      </m:e>
                    </m:groupCh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平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衡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关系</m:t>
                        </m:r>
                      </m:e>
                    </m:groupCh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操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作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线关系</m:t>
                        </m:r>
                      </m:e>
                    </m:groupCh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平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衡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关系</m:t>
                        </m:r>
                      </m:e>
                    </m:groupCh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精馏段与提馏段操作线的交点）     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提馏段：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操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作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线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关系</m:t>
                        </m:r>
                      </m:e>
                    </m:groupCh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平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衡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关系</m:t>
                        </m:r>
                      </m:e>
                    </m:groupCh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操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作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线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关系</m:t>
                        </m:r>
                      </m:e>
                    </m:groupCh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平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衡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关系</m:t>
                        </m:r>
                      </m:e>
                    </m:groupCh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𝐖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335115"/>
              </a:xfrm>
              <a:prstGeom prst="rect">
                <a:avLst/>
              </a:prstGeom>
              <a:blipFill>
                <a:blip r:embed="rId2"/>
                <a:stretch>
                  <a:fillRect l="-847" t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22374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670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6.4.5.2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图解法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）相平衡曲线：在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图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上绘出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曲线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）精馏段操作线：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图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上绘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出直线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</a:t>
                </a:r>
                <a:r>
                  <a:rPr lang="zh-CN" altLang="en-US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过点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num>
                      <m:den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截距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过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𝐅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𝐅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的直线</a:t>
                </a:r>
                <a:r>
                  <a:rPr lang="en-US" altLang="zh-CN" sz="24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dq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点为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线和精馏段操作线的交点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）提馏段操作线：直线</a:t>
                </a:r>
                <a:r>
                  <a:rPr lang="en-US" altLang="zh-CN" sz="2400" b="1" i="1" dirty="0" err="1" smtClean="0">
                    <a:latin typeface="+mn-ea"/>
                    <a:cs typeface="Times New Roman" panose="02020603050405020304" pitchFamily="18" charset="0"/>
                  </a:rPr>
                  <a:t>bq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，过点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sub>
                        </m:sSub>
                      </m:e>
                    </m:d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和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）在操作线和平衡线之间画直角梯级。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①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起点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，画水平线交于平衡线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，之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后画垂直线构成梯级。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当梯级跨过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点时，在提馏线和平衡线之间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画直角梯级，直至过点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sub>
                        </m:s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③ 过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点的梯级为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加料板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④ 最后一个梯级为再沸器。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图中的梯级数为精馏塔的理论板数（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包括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塔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釜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再沸器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相当的一块理论板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670270"/>
              </a:xfrm>
              <a:prstGeom prst="rect">
                <a:avLst/>
              </a:prstGeom>
              <a:blipFill>
                <a:blip r:embed="rId2"/>
                <a:stretch>
                  <a:fillRect l="-952" t="-1075" b="-1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/>
          <p:cNvGrpSpPr/>
          <p:nvPr/>
        </p:nvGrpSpPr>
        <p:grpSpPr>
          <a:xfrm>
            <a:off x="7508593" y="2653327"/>
            <a:ext cx="6942903" cy="6609942"/>
            <a:chOff x="7508593" y="2653327"/>
            <a:chExt cx="6942903" cy="6609942"/>
          </a:xfrm>
        </p:grpSpPr>
        <p:grpSp>
          <p:nvGrpSpPr>
            <p:cNvPr id="87" name="组合 86"/>
            <p:cNvGrpSpPr/>
            <p:nvPr/>
          </p:nvGrpSpPr>
          <p:grpSpPr>
            <a:xfrm>
              <a:off x="7508593" y="2653327"/>
              <a:ext cx="4443178" cy="3936266"/>
              <a:chOff x="7535487" y="2664745"/>
              <a:chExt cx="4443178" cy="393626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8023830" y="2868337"/>
                <a:ext cx="3139612" cy="3203276"/>
              </a:xfrm>
              <a:prstGeom prst="rect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flipV="1">
                <a:off x="8023830" y="2868337"/>
                <a:ext cx="3139612" cy="3203276"/>
              </a:xfrm>
              <a:prstGeom prst="line">
                <a:avLst/>
              </a:prstGeom>
              <a:ln w="317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7644028" y="5788282"/>
                <a:ext cx="379801" cy="48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535487" y="2664745"/>
                <a:ext cx="596884" cy="48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1163442" y="5747947"/>
                <a:ext cx="577327" cy="48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直接箭头连接符 11"/>
              <p:cNvCxnSpPr/>
              <p:nvPr/>
            </p:nvCxnSpPr>
            <p:spPr>
              <a:xfrm flipV="1">
                <a:off x="9967734" y="6362539"/>
                <a:ext cx="829994" cy="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10266661" y="6231679"/>
                    <a:ext cx="3663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i="1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6661" y="6231679"/>
                    <a:ext cx="36638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直接箭头连接符 13"/>
              <p:cNvCxnSpPr/>
              <p:nvPr/>
            </p:nvCxnSpPr>
            <p:spPr>
              <a:xfrm flipV="1">
                <a:off x="7833929" y="3608879"/>
                <a:ext cx="0" cy="1224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9762683" y="4115012"/>
                    <a:ext cx="11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2683" y="4115012"/>
                    <a:ext cx="111549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9493330" y="5967729"/>
                    <a:ext cx="4782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3330" y="5967729"/>
                    <a:ext cx="47827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接连接符 16"/>
              <p:cNvCxnSpPr/>
              <p:nvPr/>
            </p:nvCxnSpPr>
            <p:spPr>
              <a:xfrm flipV="1">
                <a:off x="9735310" y="4299678"/>
                <a:ext cx="13926" cy="1789902"/>
              </a:xfrm>
              <a:prstGeom prst="line">
                <a:avLst/>
              </a:prstGeom>
              <a:ln w="952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8664257" y="3790843"/>
                <a:ext cx="1084500" cy="50041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7644028" y="3354561"/>
                    <a:ext cx="2680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4028" y="3354561"/>
                    <a:ext cx="26807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3636"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接连接符 27"/>
              <p:cNvCxnSpPr/>
              <p:nvPr/>
            </p:nvCxnSpPr>
            <p:spPr>
              <a:xfrm>
                <a:off x="10704006" y="3037782"/>
                <a:ext cx="0" cy="289312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0604207" y="5980468"/>
                    <a:ext cx="4910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4207" y="5980468"/>
                    <a:ext cx="49103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直接连接符 29"/>
              <p:cNvCxnSpPr/>
              <p:nvPr/>
            </p:nvCxnSpPr>
            <p:spPr>
              <a:xfrm>
                <a:off x="8581292" y="5472333"/>
                <a:ext cx="0" cy="61153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8329070" y="5966980"/>
                    <a:ext cx="5398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9070" y="5966980"/>
                    <a:ext cx="53982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直接连接符 31"/>
              <p:cNvCxnSpPr>
                <a:stCxn id="48" idx="1"/>
              </p:cNvCxnSpPr>
              <p:nvPr/>
            </p:nvCxnSpPr>
            <p:spPr>
              <a:xfrm flipV="1">
                <a:off x="8807810" y="3188718"/>
                <a:ext cx="2034247" cy="1154989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10787121" y="3035957"/>
                    <a:ext cx="11915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7121" y="3035957"/>
                    <a:ext cx="119154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8551315" y="5334083"/>
                    <a:ext cx="12519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1315" y="5334083"/>
                    <a:ext cx="125194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直接连接符 35"/>
              <p:cNvCxnSpPr>
                <a:endCxn id="35" idx="1"/>
              </p:cNvCxnSpPr>
              <p:nvPr/>
            </p:nvCxnSpPr>
            <p:spPr>
              <a:xfrm flipH="1">
                <a:off x="8551315" y="4091995"/>
                <a:ext cx="749118" cy="1426754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/>
                  <p:cNvSpPr txBox="1"/>
                  <p:nvPr/>
                </p:nvSpPr>
                <p:spPr>
                  <a:xfrm>
                    <a:off x="8807810" y="4159041"/>
                    <a:ext cx="34907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CN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文本框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7810" y="4159041"/>
                    <a:ext cx="34907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文本框 50"/>
              <p:cNvSpPr txBox="1"/>
              <p:nvPr/>
            </p:nvSpPr>
            <p:spPr>
              <a:xfrm>
                <a:off x="9190728" y="3714883"/>
                <a:ext cx="2465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 flipH="1">
                <a:off x="9794477" y="3175671"/>
                <a:ext cx="1047689" cy="4499"/>
              </a:xfrm>
              <a:prstGeom prst="line">
                <a:avLst/>
              </a:prstGeom>
              <a:ln w="444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61"/>
              <p:cNvSpPr txBox="1"/>
              <p:nvPr/>
            </p:nvSpPr>
            <p:spPr>
              <a:xfrm>
                <a:off x="9635035" y="2801419"/>
                <a:ext cx="336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2" name="直接连接符 71"/>
              <p:cNvCxnSpPr>
                <a:stCxn id="62" idx="2"/>
              </p:cNvCxnSpPr>
              <p:nvPr/>
            </p:nvCxnSpPr>
            <p:spPr>
              <a:xfrm>
                <a:off x="9803260" y="3170751"/>
                <a:ext cx="0" cy="590634"/>
              </a:xfrm>
              <a:prstGeom prst="line">
                <a:avLst/>
              </a:prstGeom>
              <a:ln w="444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 flipV="1">
                <a:off x="8982345" y="3761385"/>
                <a:ext cx="842588" cy="4827"/>
              </a:xfrm>
              <a:prstGeom prst="line">
                <a:avLst/>
              </a:prstGeom>
              <a:ln w="444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/>
              <p:cNvSpPr txBox="1"/>
              <p:nvPr/>
            </p:nvSpPr>
            <p:spPr>
              <a:xfrm>
                <a:off x="8845727" y="3410685"/>
                <a:ext cx="336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 flipH="1">
                <a:off x="8968898" y="3780017"/>
                <a:ext cx="31607" cy="920699"/>
              </a:xfrm>
              <a:prstGeom prst="line">
                <a:avLst/>
              </a:prstGeom>
              <a:ln w="444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8293685" y="4725347"/>
                <a:ext cx="688661" cy="14143"/>
              </a:xfrm>
              <a:prstGeom prst="line">
                <a:avLst/>
              </a:prstGeom>
              <a:ln w="444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本框 82"/>
              <p:cNvSpPr txBox="1"/>
              <p:nvPr/>
            </p:nvSpPr>
            <p:spPr>
              <a:xfrm>
                <a:off x="8052421" y="4388710"/>
                <a:ext cx="336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>
                <a:off x="8287881" y="4731148"/>
                <a:ext cx="5804" cy="1057134"/>
              </a:xfrm>
              <a:prstGeom prst="line">
                <a:avLst/>
              </a:prstGeom>
              <a:ln w="444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弧形 44"/>
            <p:cNvSpPr/>
            <p:nvPr/>
          </p:nvSpPr>
          <p:spPr>
            <a:xfrm>
              <a:off x="7995242" y="2868336"/>
              <a:ext cx="6456254" cy="6394933"/>
            </a:xfrm>
            <a:prstGeom prst="arc">
              <a:avLst>
                <a:gd name="adj1" fmla="val 10828068"/>
                <a:gd name="adj2" fmla="val 1613051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29833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029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6.4.5.3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梯级的物理意义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）离开理论板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板的</a:t>
                </a:r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气液两相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，相当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图中的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）板间截面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的气液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两相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相当于图中的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点和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）直角梯级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代表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块理论板。其中线段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代表液相经过第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板后减浓的程度。线段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代表气相经过第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板后增浓的程度。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）直角梯级越大，表明分离作用越大，达到同样分离要求所需的理论板数越少。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029582"/>
              </a:xfrm>
              <a:prstGeom prst="rect">
                <a:avLst/>
              </a:prstGeom>
              <a:blipFill>
                <a:blip r:embed="rId2"/>
                <a:stretch>
                  <a:fillRect l="-952" t="-1212" b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弧形 40"/>
          <p:cNvSpPr/>
          <p:nvPr/>
        </p:nvSpPr>
        <p:spPr>
          <a:xfrm>
            <a:off x="8587648" y="1110511"/>
            <a:ext cx="6456253" cy="6394933"/>
          </a:xfrm>
          <a:prstGeom prst="arc">
            <a:avLst>
              <a:gd name="adj1" fmla="val 10828068"/>
              <a:gd name="adj2" fmla="val 1613051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3994512" y="890252"/>
            <a:ext cx="8311768" cy="3685055"/>
            <a:chOff x="3402106" y="2653327"/>
            <a:chExt cx="8311769" cy="3685055"/>
          </a:xfrm>
        </p:grpSpPr>
        <p:sp>
          <p:nvSpPr>
            <p:cNvPr id="42" name="矩形 41"/>
            <p:cNvSpPr/>
            <p:nvPr/>
          </p:nvSpPr>
          <p:spPr>
            <a:xfrm>
              <a:off x="7996936" y="2856919"/>
              <a:ext cx="3139612" cy="3203276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/>
            <p:cNvCxnSpPr/>
            <p:nvPr/>
          </p:nvCxnSpPr>
          <p:spPr>
            <a:xfrm flipV="1">
              <a:off x="7996936" y="2856919"/>
              <a:ext cx="3139612" cy="3203276"/>
            </a:xfrm>
            <a:prstGeom prst="line">
              <a:avLst/>
            </a:prstGeom>
            <a:ln w="317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7617134" y="5776864"/>
              <a:ext cx="379801" cy="48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508593" y="2653327"/>
              <a:ext cx="596884" cy="48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1136548" y="5736529"/>
              <a:ext cx="577327" cy="48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9257561" y="5969050"/>
                  <a:ext cx="478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7561" y="5969050"/>
                  <a:ext cx="4785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7388546" y="3727720"/>
                  <a:ext cx="5731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8546" y="3727720"/>
                  <a:ext cx="57311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319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10303323" y="5955329"/>
                  <a:ext cx="6921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3323" y="5955329"/>
                  <a:ext cx="69211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接连接符 63"/>
            <p:cNvCxnSpPr/>
            <p:nvPr/>
          </p:nvCxnSpPr>
          <p:spPr>
            <a:xfrm flipV="1">
              <a:off x="8780916" y="3177300"/>
              <a:ext cx="2034247" cy="1154989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9466436" y="3344253"/>
              <a:ext cx="1047689" cy="4499"/>
            </a:xfrm>
            <a:prstGeom prst="line">
              <a:avLst/>
            </a:prstGeom>
            <a:ln w="444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10298115" y="3018155"/>
              <a:ext cx="33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9497051" y="3335232"/>
              <a:ext cx="0" cy="590634"/>
            </a:xfrm>
            <a:prstGeom prst="line">
              <a:avLst/>
            </a:prstGeom>
            <a:ln w="444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9286226" y="3063176"/>
              <a:ext cx="33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9160247" y="3673932"/>
              <a:ext cx="33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 flipH="1">
              <a:off x="9466436" y="3922429"/>
              <a:ext cx="30263" cy="2137866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10473091" y="3333699"/>
              <a:ext cx="20143" cy="27644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8024706" y="3912386"/>
              <a:ext cx="1471991" cy="240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7995242" y="3365558"/>
              <a:ext cx="1478836" cy="1314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7391810" y="3149033"/>
                  <a:ext cx="5731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文本框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810" y="3149033"/>
                  <a:ext cx="57311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接连接符 97"/>
            <p:cNvCxnSpPr/>
            <p:nvPr/>
          </p:nvCxnSpPr>
          <p:spPr>
            <a:xfrm>
              <a:off x="3925762" y="2856919"/>
              <a:ext cx="13447" cy="306096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6096000" y="2875049"/>
              <a:ext cx="13447" cy="306096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3925762" y="3532186"/>
              <a:ext cx="2183685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939209" y="4872691"/>
              <a:ext cx="2183685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3402106" y="3936420"/>
              <a:ext cx="3170198" cy="0"/>
            </a:xfrm>
            <a:prstGeom prst="line">
              <a:avLst/>
            </a:prstGeom>
            <a:ln w="127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3432505" y="5379738"/>
              <a:ext cx="3170198" cy="0"/>
            </a:xfrm>
            <a:prstGeom prst="line">
              <a:avLst/>
            </a:prstGeom>
            <a:ln w="127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/>
            <p:nvPr/>
          </p:nvCxnSpPr>
          <p:spPr>
            <a:xfrm flipV="1">
              <a:off x="4462865" y="4198852"/>
              <a:ext cx="0" cy="673839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/>
            <p:nvPr/>
          </p:nvCxnSpPr>
          <p:spPr>
            <a:xfrm flipV="1">
              <a:off x="4465789" y="5244046"/>
              <a:ext cx="0" cy="673839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 flipH="1">
              <a:off x="5518673" y="3536950"/>
              <a:ext cx="8068" cy="661902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/>
            <p:nvPr/>
          </p:nvCxnSpPr>
          <p:spPr>
            <a:xfrm flipH="1">
              <a:off x="5510605" y="4872691"/>
              <a:ext cx="8068" cy="661902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/>
                <p:cNvSpPr txBox="1"/>
                <p:nvPr/>
              </p:nvSpPr>
              <p:spPr>
                <a:xfrm>
                  <a:off x="6151415" y="3405898"/>
                  <a:ext cx="6051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6" name="文本框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415" y="3405898"/>
                  <a:ext cx="60510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000" r="-800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/>
                <p:cNvSpPr txBox="1"/>
                <p:nvPr/>
              </p:nvSpPr>
              <p:spPr>
                <a:xfrm>
                  <a:off x="6156702" y="4703092"/>
                  <a:ext cx="201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7" name="文本框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6702" y="4703092"/>
                  <a:ext cx="2011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/>
                <p:cNvSpPr txBox="1"/>
                <p:nvPr/>
              </p:nvSpPr>
              <p:spPr>
                <a:xfrm>
                  <a:off x="6166631" y="3704434"/>
                  <a:ext cx="2122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8" name="文本框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631" y="3704434"/>
                  <a:ext cx="2122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5714" r="-2000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/>
                <p:cNvSpPr txBox="1"/>
                <p:nvPr/>
              </p:nvSpPr>
              <p:spPr>
                <a:xfrm>
                  <a:off x="3658256" y="3696670"/>
                  <a:ext cx="2122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9" name="文本框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256" y="3696670"/>
                  <a:ext cx="21223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2857" r="-22857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/>
                <p:cNvSpPr txBox="1"/>
                <p:nvPr/>
              </p:nvSpPr>
              <p:spPr>
                <a:xfrm>
                  <a:off x="6231074" y="5151208"/>
                  <a:ext cx="212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0" name="文本框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074" y="5151208"/>
                  <a:ext cx="21210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2857" r="-20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/>
                <p:cNvSpPr txBox="1"/>
                <p:nvPr/>
              </p:nvSpPr>
              <p:spPr>
                <a:xfrm>
                  <a:off x="3680028" y="5156275"/>
                  <a:ext cx="2121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1" name="文本框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028" y="5156275"/>
                  <a:ext cx="21211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5714" r="-17143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5452686" y="4138738"/>
                  <a:ext cx="5263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2" name="文本框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2686" y="4138738"/>
                  <a:ext cx="52636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651" r="-3488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/>
                <p:cNvSpPr txBox="1"/>
                <p:nvPr/>
              </p:nvSpPr>
              <p:spPr>
                <a:xfrm>
                  <a:off x="5457578" y="5449906"/>
                  <a:ext cx="3067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3" name="文本框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578" y="5449906"/>
                  <a:ext cx="30675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804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/>
                <p:cNvSpPr txBox="1"/>
                <p:nvPr/>
              </p:nvSpPr>
              <p:spPr>
                <a:xfrm>
                  <a:off x="4038171" y="5841490"/>
                  <a:ext cx="52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4" name="文本框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171" y="5841490"/>
                  <a:ext cx="52803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9302" r="-3488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4148202" y="3967044"/>
                  <a:ext cx="295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202" y="3967044"/>
                  <a:ext cx="295144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8750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814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51909" y="788694"/>
                <a:ext cx="11522227" cy="41319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6.4.5.4      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最优加料位置的确定 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）最优加料位置：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400" b="1" dirty="0" smtClean="0"/>
                  <a:t>塔</a:t>
                </a:r>
                <a:r>
                  <a:rPr lang="zh-CN" altLang="en-US" sz="2400" b="1" dirty="0"/>
                  <a:t>内汽相或液相组成与进料</a:t>
                </a:r>
                <a:r>
                  <a:rPr lang="zh-CN" altLang="en-US" sz="2400" b="1" dirty="0" smtClean="0"/>
                  <a:t>组成相等</a:t>
                </a:r>
                <a:r>
                  <a:rPr lang="zh-CN" altLang="en-US" sz="2400" b="1" dirty="0"/>
                  <a:t>或相近的</a:t>
                </a:r>
                <a:r>
                  <a:rPr lang="zh-CN" altLang="en-US" sz="2400" b="1" dirty="0" smtClean="0"/>
                  <a:t>塔板。</a:t>
                </a:r>
                <a:endParaRPr lang="en-US" altLang="zh-CN" sz="2400" b="1" dirty="0" smtClean="0"/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）图解法中最优加料位置：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当第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个梯级跨越两操作线交点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须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及时更换操作线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此时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的加料板为最佳加料板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完成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一定的分离任务，此时所需的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理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论板数</a:t>
                </a:r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最少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788694"/>
                <a:ext cx="11522227" cy="4131900"/>
              </a:xfrm>
              <a:prstGeom prst="rect">
                <a:avLst/>
              </a:prstGeom>
              <a:blipFill>
                <a:blip r:embed="rId2"/>
                <a:stretch>
                  <a:fillRect l="-952" t="-1327" b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p:pic>
        <p:nvPicPr>
          <p:cNvPr id="9" name="Picture 4" descr="加料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530" y="2138576"/>
            <a:ext cx="4598126" cy="462798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9683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1909" y="788694"/>
            <a:ext cx="11522227" cy="3603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）加料过晚，过了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精馏段和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提馏段的交点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时，仍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沿用精馏段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操作线，使某些梯级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的气相增浓、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液相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减浓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程度减少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而使理论板数增加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梯形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变密）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加料过早，提前使用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提馏段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操作线，使某些梯级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的气相增浓、液相减浓程度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减少而使理论板数增加（梯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形变小变密）。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28309" y="2312127"/>
            <a:ext cx="7593874" cy="4323805"/>
            <a:chOff x="4258491" y="2024743"/>
            <a:chExt cx="7896634" cy="4702628"/>
          </a:xfrm>
        </p:grpSpPr>
        <p:pic>
          <p:nvPicPr>
            <p:cNvPr id="8" name="Picture 3" descr="图6－24非最佳进料（过晚）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491" y="2024743"/>
              <a:ext cx="4297680" cy="470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图6－24非最佳进料（过早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731" y="2024743"/>
              <a:ext cx="3690394" cy="470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8906420" y="3568557"/>
              <a:ext cx="122396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4820194" y="3612551"/>
              <a:ext cx="1442645" cy="244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81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51909" y="814820"/>
                <a:ext cx="11522227" cy="592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）恒摩尔汽化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精馏段内，每层塔板上升的蒸气摩尔流量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相等。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𝒄𝒐𝒏𝒔𝒕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提馏段内，每层塔板上升的蒸汽摩尔流量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相等。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𝒄𝒐𝒏𝒔𝒕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）恒摩尔溢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流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精馏段内，每层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塔板下降的液体摩尔流量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相等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𝒄𝒐𝒏𝒔𝒕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提馏段内，每层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下降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的液体摩尔流量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相等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𝒄𝒐𝒏𝒔𝒕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注意：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①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表示每段自上而下的塔板序号。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在没有进料和出料的塔段适用。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927264"/>
              </a:xfrm>
              <a:prstGeom prst="rect">
                <a:avLst/>
              </a:prstGeom>
              <a:blipFill>
                <a:blip r:embed="rId2"/>
                <a:stretch>
                  <a:fillRect l="-847" t="-514" b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94099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04948" y="809897"/>
                <a:ext cx="1150837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6-4】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某二元连续精馏塔采用泡点进料，回流比为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2.8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，塔釜间接蒸汽加热，操作条件下物系平均相对挥发度为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2.45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）若塔顶采用全凝器，并已知离开塔第一层理论板的蒸汽中易挥发组分的摩尔分数为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0.95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，求塔内第二层和第三层理论板之间的气液两相组成。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=0.792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=0.834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）若塔顶采用分凝器，且回流比及离开塔顶第一层理论板的蒸汽组成与（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）相同，求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塔内第二层和第三层理论板之间的气液两相组成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803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=0.8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48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" y="809897"/>
                <a:ext cx="11508377" cy="3046988"/>
              </a:xfrm>
              <a:prstGeom prst="rect">
                <a:avLst/>
              </a:prstGeom>
              <a:blipFill>
                <a:blip r:embed="rId2"/>
                <a:stretch>
                  <a:fillRect l="-794" t="-2200" r="-3072" b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2903980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04948" y="809897"/>
                <a:ext cx="11508377" cy="579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6-5】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某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二元连续精馏塔，操作回流比为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2.8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，操作条件下体系平均相对挥发度为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2.45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。原料液泡点进料，塔顶采用全凝器，泡点回流，塔釜采用间接蒸汽加热。原料液、塔顶馏出液、塔釜采出液浓度分别为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0.95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（均为易挥发组分的摩尔分数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试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）精馏段操作线方程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=0.737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+0.25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）由塔顶向下数第二板和第三板之间的汽、液相组成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=0.792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=0.834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）提馏段操作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方程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=1.263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0132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）由塔底向上数第二和第三块板之间的汽、液相组成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.2872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3496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作业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书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6-8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6-9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6-10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6-11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" y="809897"/>
                <a:ext cx="11508377" cy="5791329"/>
              </a:xfrm>
              <a:prstGeom prst="rect">
                <a:avLst/>
              </a:prstGeom>
              <a:blipFill>
                <a:blip r:embed="rId2"/>
                <a:stretch>
                  <a:fillRect l="-794" t="-1158" b="-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0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4580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8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6.4.6</a:t>
                </a:r>
                <a:r>
                  <a:rPr lang="zh-CN" altLang="en-US" sz="2800" b="1" dirty="0" smtClean="0">
                    <a:solidFill>
                      <a:srgbClr val="FFC000"/>
                    </a:solidFill>
                    <a:latin typeface="+mn-ea"/>
                  </a:rPr>
                  <a:t>   回流比的影响与选择</a:t>
                </a:r>
                <a:endParaRPr lang="en-US" altLang="zh-CN" sz="28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6.4.6.1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回流比对精馏操作的影响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）回流是精馏操作的必要条件。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）对于一定物系，一定的分离条件，回流比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的大小？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  −−−→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操作线远离平衡线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−−−→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理论板数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−−−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设备费用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−−−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↑,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↑,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−−−→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冷凝器和再沸器的热负荷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−−−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操作费用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solidFill>
                      <a:srgbClr val="FFC000"/>
                    </a:solidFill>
                    <a:latin typeface="+mn-ea"/>
                  </a:rPr>
                  <a:t>   需要一个合适的回流比。</a:t>
                </a:r>
                <a:endParaRPr lang="en-US" altLang="zh-CN" sz="24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）回流比的极限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全回流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时的回流比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最小回流比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4580741"/>
              </a:xfrm>
              <a:prstGeom prst="rect">
                <a:avLst/>
              </a:prstGeom>
              <a:blipFill>
                <a:blip r:embed="rId2"/>
                <a:stretch>
                  <a:fillRect l="-1111" t="-2130" b="-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1097280" y="3004458"/>
            <a:ext cx="0" cy="378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84217" y="3383281"/>
            <a:ext cx="3918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35739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6.4.6.2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全回流比和最少理论塔板数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）全回流的特点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塔顶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上升蒸汽经冷凝器冷凝后全部引回塔顶称为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全回流。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sz="2400" b="1" i="0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全塔无精馏段和提馏段之分。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）操作线方程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操作线和对角线相重合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）为完成相同的分离任务，所需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理论板数最少，为回流比的上限。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  <a:blipFill>
                <a:blip r:embed="rId2"/>
                <a:stretch>
                  <a:fillRect l="-952" t="-1114" b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/>
          <p:cNvSpPr/>
          <p:nvPr/>
        </p:nvSpPr>
        <p:spPr>
          <a:xfrm>
            <a:off x="705394" y="4645005"/>
            <a:ext cx="862149" cy="1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8" descr="图6－30（31）全回流时的理论板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59" y="2612571"/>
            <a:ext cx="6757851" cy="42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73344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65760" y="809897"/>
                <a:ext cx="11521440" cy="576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4</a:t>
                </a:r>
                <a:r>
                  <a:rPr lang="zh-CN" altLang="en-US" sz="2400" b="1" dirty="0" smtClean="0">
                    <a:latin typeface="+mn-ea"/>
                  </a:rPr>
                  <a:t>）全回流时理论板数的确定</a:t>
                </a:r>
                <a:r>
                  <a:rPr lang="en-US" altLang="zh-CN" sz="2400" b="1" dirty="0" smtClean="0">
                    <a:latin typeface="+mn-ea"/>
                  </a:rPr>
                  <a:t>——</a:t>
                </a:r>
                <a:r>
                  <a:rPr lang="zh-CN" altLang="en-US" sz="2400" b="1" dirty="0" smtClean="0">
                    <a:latin typeface="+mn-ea"/>
                  </a:rPr>
                  <a:t>芬斯克（</a:t>
                </a:r>
                <a:r>
                  <a:rPr lang="en-US" altLang="zh-CN" sz="24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Fenske</a:t>
                </a:r>
                <a:r>
                  <a:rPr lang="zh-CN" altLang="en-US" sz="2400" b="1" dirty="0" smtClean="0">
                    <a:latin typeface="+mn-ea"/>
                  </a:rPr>
                  <a:t>）方程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① </a:t>
                </a:r>
                <a:r>
                  <a:rPr lang="zh-CN" altLang="en-US" sz="2400" b="1" dirty="0" smtClean="0">
                    <a:latin typeface="+mn-ea"/>
                  </a:rPr>
                  <a:t>依据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latin typeface="+mn-ea"/>
                  </a:rPr>
                  <a:t>	</a:t>
                </a:r>
                <a:r>
                  <a:rPr lang="zh-CN" altLang="en-US" sz="2400" b="1" dirty="0" smtClean="0">
                    <a:latin typeface="+mn-ea"/>
                  </a:rPr>
                  <a:t>平衡线：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latin typeface="+mn-ea"/>
                  </a:rPr>
                  <a:t>   </a:t>
                </a:r>
                <a:r>
                  <a:rPr lang="zh-CN" altLang="en-US" sz="2400" b="1" dirty="0" smtClean="0">
                    <a:latin typeface="+mn-ea"/>
                  </a:rPr>
                  <a:t>操作线：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 i="0" dirty="0" smtClean="0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 i="0" dirty="0" smtClean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0" dirty="0" smtClean="0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0" dirty="0" smtClean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</a:rPr>
                  <a:t>② </a:t>
                </a:r>
                <a:r>
                  <a:rPr lang="zh-CN" altLang="en-US" sz="2400" b="1" dirty="0">
                    <a:latin typeface="+mn-ea"/>
                  </a:rPr>
                  <a:t>推导</a:t>
                </a:r>
                <a:r>
                  <a:rPr lang="zh-CN" altLang="en-US" sz="2400" b="1" dirty="0" smtClean="0">
                    <a:latin typeface="+mn-ea"/>
                  </a:rPr>
                  <a:t>过程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latin typeface="+mn-ea"/>
                  </a:rPr>
                  <a:t>	 </a:t>
                </a:r>
                <a:r>
                  <a:rPr lang="zh-CN" altLang="en-US" sz="2400" b="1" dirty="0" smtClean="0">
                    <a:latin typeface="+mn-ea"/>
                  </a:rPr>
                  <a:t>第</a:t>
                </a:r>
                <a:r>
                  <a:rPr lang="en-US" altLang="zh-CN" sz="2400" b="1" dirty="0">
                    <a:latin typeface="+mn-ea"/>
                  </a:rPr>
                  <a:t>1</a:t>
                </a:r>
                <a:r>
                  <a:rPr lang="zh-CN" altLang="en-US" sz="2400" b="1" dirty="0" smtClean="0">
                    <a:latin typeface="+mn-ea"/>
                  </a:rPr>
                  <a:t>块板：</a:t>
                </a:r>
                <a:r>
                  <a:rPr lang="en-US" altLang="zh-CN" sz="2400" b="1" dirty="0" smtClean="0">
                    <a:latin typeface="+mn-e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   </a:t>
                </a:r>
                <a:r>
                  <a:rPr lang="en-US" altLang="zh-CN" sz="2400" b="1" dirty="0" smtClean="0">
                    <a:latin typeface="+mn-ea"/>
                  </a:rPr>
                  <a:t>	</a:t>
                </a:r>
                <a:r>
                  <a:rPr lang="zh-CN" altLang="en-US" sz="2400" b="1" dirty="0" smtClean="0">
                    <a:latin typeface="+mn-ea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 dirty="0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 dirty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dirty="0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dirty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dirty="0">
                            <a:latin typeface="Cambria Math" panose="02040503050406030204" pitchFamily="18" charset="0"/>
                          </a:rPr>
                          <m:t>𝐃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>
                    <a:latin typeface="+mn-ea"/>
                  </a:rPr>
                  <a:t> </a:t>
                </a:r>
                <a:r>
                  <a:rPr lang="en-US" altLang="zh-CN" sz="2400" b="1" dirty="0" smtClean="0">
                    <a:latin typeface="+mn-ea"/>
                  </a:rPr>
                  <a:t>   </a:t>
                </a:r>
                <a:r>
                  <a:rPr lang="zh-CN" altLang="en-US" sz="2400" b="1" dirty="0" smtClean="0">
                    <a:latin typeface="+mn-ea"/>
                  </a:rPr>
                  <a:t>第</a:t>
                </a:r>
                <a:r>
                  <a:rPr lang="en-US" altLang="zh-CN" sz="2400" b="1" dirty="0">
                    <a:latin typeface="+mn-ea"/>
                  </a:rPr>
                  <a:t>2</a:t>
                </a:r>
                <a:r>
                  <a:rPr lang="zh-CN" altLang="en-US" sz="2400" b="1" dirty="0">
                    <a:latin typeface="+mn-ea"/>
                  </a:rPr>
                  <a:t>块板</a:t>
                </a:r>
                <a:r>
                  <a:rPr lang="zh-CN" altLang="en-US" sz="2400" b="1" dirty="0" smtClean="0">
                    <a:latin typeface="+mn-ea"/>
                  </a:rPr>
                  <a:t>： </a:t>
                </a:r>
                <a:r>
                  <a:rPr lang="en-US" altLang="zh-CN" sz="2400" b="1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 dirty="0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 dirty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dirty="0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dirty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</a:rPr>
                  <a:t>                     </a:t>
                </a:r>
              </a:p>
              <a:p>
                <a:r>
                  <a:rPr lang="en-US" altLang="zh-CN" sz="2400" b="1" dirty="0" smtClean="0"/>
                  <a:t>			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1" dirty="0">
                    <a:latin typeface="+mn-ea"/>
                  </a:rPr>
                  <a:t> </a:t>
                </a:r>
                <a:r>
                  <a:rPr lang="en-US" altLang="zh-CN" sz="2400" b="1" dirty="0" smtClean="0">
                    <a:latin typeface="+mn-ea"/>
                  </a:rPr>
                  <a:t>		          </a:t>
                </a:r>
                <a:endParaRPr lang="en-US" altLang="zh-CN" sz="2400" b="1" dirty="0">
                  <a:latin typeface="+mn-ea"/>
                </a:endParaRPr>
              </a:p>
              <a:p>
                <a:r>
                  <a:rPr lang="en-US" altLang="zh-CN" sz="2400" b="1" dirty="0" smtClean="0">
                    <a:latin typeface="+mn-ea"/>
                  </a:rPr>
                  <a:t>    </a:t>
                </a:r>
                <a:r>
                  <a:rPr lang="zh-CN" altLang="en-US" sz="2400" b="1" dirty="0" smtClean="0">
                    <a:latin typeface="+mn-ea"/>
                  </a:rPr>
                  <a:t>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 smtClean="0">
                    <a:latin typeface="+mn-ea"/>
                  </a:rPr>
                  <a:t>块板：   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 </a:t>
                </a:r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809897"/>
                <a:ext cx="11521440" cy="5767861"/>
              </a:xfrm>
              <a:prstGeom prst="rect">
                <a:avLst/>
              </a:prstGeom>
              <a:blipFill>
                <a:blip r:embed="rId2"/>
                <a:stretch>
                  <a:fillRect l="-794"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/>
          <p:cNvSpPr/>
          <p:nvPr/>
        </p:nvSpPr>
        <p:spPr>
          <a:xfrm>
            <a:off x="3670663" y="2507158"/>
            <a:ext cx="496388" cy="169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大括号 3"/>
          <p:cNvSpPr/>
          <p:nvPr/>
        </p:nvSpPr>
        <p:spPr>
          <a:xfrm>
            <a:off x="4950823" y="3515813"/>
            <a:ext cx="117566" cy="7737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212080" y="3811269"/>
            <a:ext cx="444137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876902" y="4373800"/>
            <a:ext cx="444137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571308" y="4655811"/>
                <a:ext cx="2181497" cy="75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08" y="4655811"/>
                <a:ext cx="2181497" cy="750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标注 9"/>
          <p:cNvSpPr/>
          <p:nvPr/>
        </p:nvSpPr>
        <p:spPr>
          <a:xfrm>
            <a:off x="1201784" y="3825968"/>
            <a:ext cx="1397726" cy="326572"/>
          </a:xfrm>
          <a:prstGeom prst="wedgeRoundRectCallout">
            <a:avLst>
              <a:gd name="adj1" fmla="val 63187"/>
              <a:gd name="adj2" fmla="val 450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塔顶全凝器</a:t>
            </a:r>
            <a:endParaRPr lang="zh-CN" altLang="en-US" dirty="0"/>
          </a:p>
        </p:txBody>
      </p:sp>
      <p:sp>
        <p:nvSpPr>
          <p:cNvPr id="11" name="右大括号 10"/>
          <p:cNvSpPr/>
          <p:nvPr/>
        </p:nvSpPr>
        <p:spPr>
          <a:xfrm>
            <a:off x="4950823" y="4640875"/>
            <a:ext cx="117566" cy="7737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225142" y="4936331"/>
            <a:ext cx="444137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571308" y="3530778"/>
                <a:ext cx="2181497" cy="75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08" y="3530778"/>
                <a:ext cx="2181497" cy="7507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大括号 13"/>
          <p:cNvSpPr/>
          <p:nvPr/>
        </p:nvSpPr>
        <p:spPr>
          <a:xfrm>
            <a:off x="7674428" y="3811269"/>
            <a:ext cx="78377" cy="13079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321040" y="4063159"/>
                <a:ext cx="2429692" cy="75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040" y="4063159"/>
                <a:ext cx="2429692" cy="7507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418806" y="5790990"/>
                <a:ext cx="3496491" cy="752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806" y="5790990"/>
                <a:ext cx="3496491" cy="7521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形标注 5"/>
          <p:cNvSpPr/>
          <p:nvPr/>
        </p:nvSpPr>
        <p:spPr>
          <a:xfrm>
            <a:off x="8321039" y="1058090"/>
            <a:ext cx="2913019" cy="1071155"/>
          </a:xfrm>
          <a:prstGeom prst="wedgeEllipseCallout">
            <a:avLst>
              <a:gd name="adj1" fmla="val -57675"/>
              <a:gd name="adj2" fmla="val 88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）逐板计算法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）图解法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）芬斯克</a:t>
            </a:r>
            <a:r>
              <a:rPr lang="zh-CN" altLang="en-US" dirty="0"/>
              <a:t>方程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9892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65760" y="809897"/>
                <a:ext cx="11521440" cy="553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若塔釜为再沸器（间接蒸汽加热），可相当于第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dirty="0" smtClean="0">
                    <a:latin typeface="+mn-ea"/>
                  </a:rPr>
                  <a:t>+1</a:t>
                </a:r>
                <a:r>
                  <a:rPr lang="zh-CN" altLang="en-US" sz="2400" b="1" dirty="0" smtClean="0">
                    <a:latin typeface="+mn-ea"/>
                  </a:rPr>
                  <a:t>块板，以下标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400" b="1" dirty="0" smtClean="0">
                    <a:latin typeface="+mn-ea"/>
                  </a:rPr>
                  <a:t>表示再沸器。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dirty="0" smtClean="0">
                    <a:latin typeface="+mn-ea"/>
                  </a:rPr>
                  <a:t>+1</a:t>
                </a:r>
                <a:r>
                  <a:rPr lang="zh-CN" altLang="en-US" sz="2400" b="1" dirty="0" smtClean="0">
                    <a:latin typeface="+mn-ea"/>
                  </a:rPr>
                  <a:t>块板：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随组成变化不大时，即可用平均相对挥发度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  <a:spcBef>
                    <a:spcPts val="600"/>
                  </a:spcBef>
                </a:pPr>
                <a:r>
                  <a:rPr lang="en-US" altLang="zh-CN" sz="2400" b="1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altLang="zh-CN" b="1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0" smtClean="0"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0" smtClean="0">
                                            <a:latin typeface="Cambria Math" panose="02040503050406030204" pitchFamily="18" charset="0"/>
                                          </a:rPr>
                                          <m:t>𝐁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全回流时所需的最少理论板数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</a:rPr>
                  <a:t>(</a:t>
                </a:r>
                <a:r>
                  <a:rPr lang="zh-CN" altLang="en-US" sz="2400" b="1" dirty="0" smtClean="0">
                    <a:latin typeface="+mn-ea"/>
                  </a:rPr>
                  <a:t>不包括再沸器）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  <a:spcBef>
                    <a:spcPts val="2400"/>
                  </a:spcBef>
                  <a:spcAft>
                    <a:spcPts val="1800"/>
                  </a:spcAft>
                </a:pPr>
                <a:r>
                  <a:rPr lang="en-US" altLang="zh-CN" sz="2400" b="1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𝒍𝒈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𝐀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𝐁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𝐁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𝐀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altLang="zh-CN" sz="2400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𝒍𝒈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  <a:spcBef>
                    <a:spcPts val="2400"/>
                  </a:spcBef>
                  <a:spcAft>
                    <a:spcPts val="1800"/>
                  </a:spcAft>
                </a:pPr>
                <a:endParaRPr lang="en-US" altLang="zh-CN" sz="24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809897"/>
                <a:ext cx="11521440" cy="5531514"/>
              </a:xfrm>
              <a:prstGeom prst="rect">
                <a:avLst/>
              </a:prstGeom>
              <a:blipFill>
                <a:blip r:embed="rId2"/>
                <a:stretch>
                  <a:fillRect l="-794" t="-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103120" y="1342875"/>
                <a:ext cx="4650377" cy="752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dirty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1342875"/>
                <a:ext cx="4650377" cy="752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09189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65760" y="809897"/>
                <a:ext cx="11521440" cy="5029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分析：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①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对于双组分溶液，塔顶全凝器，塔釜再沸器，全回流时最小理论塔板数为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i="1" dirty="0" smtClean="0">
                    <a:latin typeface="+mn-ea"/>
                  </a:rPr>
                  <a:t>        </a:t>
                </a:r>
                <a:r>
                  <a:rPr lang="en-US" altLang="zh-CN" sz="2400" b="1" i="1" dirty="0" smtClean="0">
                    <a:latin typeface="+mn-e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𝒍𝒈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0" smtClean="0"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0" smtClean="0"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0" smtClean="0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0" smtClean="0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𝒍𝒈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</a:rPr>
                  <a:t>②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可用于计算精馏段的最少理论板数及加料板位置。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>
                    <a:latin typeface="Cambria Math" panose="02040503050406030204" pitchFamily="18" charset="0"/>
                  </a:rPr>
                  <a:t>	</a:t>
                </a:r>
                <a:r>
                  <a:rPr lang="en-US" altLang="zh-CN" sz="2400" b="1" i="1" dirty="0" smtClean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𝒍𝒈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𝐅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𝒍𝒈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</a:rPr>
                  <a:t>      </a:t>
                </a: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</a:rPr>
                  <a:t>③ </a:t>
                </a:r>
                <a:r>
                  <a:rPr lang="zh-CN" altLang="en-US" sz="2400" b="1" dirty="0">
                    <a:latin typeface="+mn-ea"/>
                  </a:rPr>
                  <a:t>全回流常用于精馏塔的开工阶段、</a:t>
                </a:r>
                <a:r>
                  <a:rPr lang="zh-CN" altLang="en-US" sz="2400" b="1" dirty="0" smtClean="0">
                    <a:latin typeface="+mn-ea"/>
                  </a:rPr>
                  <a:t>调试</a:t>
                </a:r>
                <a:r>
                  <a:rPr lang="zh-CN" altLang="en-US" sz="2400" b="1" i="1" dirty="0" smtClean="0">
                    <a:latin typeface="+mn-ea"/>
                  </a:rPr>
                  <a:t>       </a:t>
                </a:r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809897"/>
                <a:ext cx="11521440" cy="5029582"/>
              </a:xfrm>
              <a:prstGeom prst="rect">
                <a:avLst/>
              </a:prstGeom>
              <a:blipFill>
                <a:blip r:embed="rId2"/>
                <a:stretch>
                  <a:fillRect l="-794" t="-606" b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03719" y="4579474"/>
                <a:ext cx="15527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719" y="4579474"/>
                <a:ext cx="15527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标注 5"/>
          <p:cNvSpPr/>
          <p:nvPr/>
        </p:nvSpPr>
        <p:spPr>
          <a:xfrm>
            <a:off x="6374675" y="1853477"/>
            <a:ext cx="1397726" cy="326572"/>
          </a:xfrm>
          <a:prstGeom prst="wedgeRoundRectCallout">
            <a:avLst>
              <a:gd name="adj1" fmla="val -135878"/>
              <a:gd name="adj2" fmla="val 1250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芬斯克公式</a:t>
            </a:r>
            <a:endParaRPr lang="zh-CN" alt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27658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6.4.6.3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最小回流比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）物理意义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对一定的分离要求（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𝐃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𝐖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），当操作回流比减少到两条操作线交点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点恰好落在平衡线上，相应的回流比为最小回流比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𝐦𝐢𝐧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在最小回流比下操作：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①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恒浓区（狭紧区）：在进料板附近区域，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汽液两相组成无变化，即塔板无增浓作用。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②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狭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紧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点：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点。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400" b="1" dirty="0" smtClean="0">
                    <a:latin typeface="+mn-ea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所需的理论板数为无穷多。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）如何得到最小回流比？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  <a:blipFill>
                <a:blip r:embed="rId2"/>
                <a:stretch>
                  <a:fillRect l="-952" t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5" descr="图6－32最小回流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31" y="2743200"/>
            <a:ext cx="4323805" cy="394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形标注 2"/>
          <p:cNvSpPr/>
          <p:nvPr/>
        </p:nvSpPr>
        <p:spPr>
          <a:xfrm>
            <a:off x="4258491" y="953589"/>
            <a:ext cx="4807132" cy="431074"/>
          </a:xfrm>
          <a:prstGeom prst="wedgeEllipseCallout">
            <a:avLst>
              <a:gd name="adj1" fmla="val -41296"/>
              <a:gd name="adj2" fmla="val -5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一定分离要求下回流比的下限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196317" y="3845905"/>
                <a:ext cx="310918" cy="302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17" y="3845905"/>
                <a:ext cx="310918" cy="302006"/>
              </a:xfrm>
              <a:prstGeom prst="rect">
                <a:avLst/>
              </a:prstGeom>
              <a:blipFill>
                <a:blip r:embed="rId4"/>
                <a:stretch>
                  <a:fillRect l="-17647" r="-7843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405257" y="5965111"/>
                <a:ext cx="209006" cy="302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7" y="5965111"/>
                <a:ext cx="209006" cy="302006"/>
              </a:xfrm>
              <a:prstGeom prst="rect">
                <a:avLst/>
              </a:prstGeom>
              <a:blipFill>
                <a:blip r:embed="rId5"/>
                <a:stretch>
                  <a:fillRect l="-29412" r="-44118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1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作图法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如图所示，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sub>
                        </m:sSub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sub>
                        </m:s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：斜率法：</a:t>
                </a:r>
                <a:endParaRPr lang="en-US" altLang="zh-CN" sz="2400" b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𝒎𝒊𝒏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𝒎𝒊𝒏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𝒂𝒈</m:t>
                            </m:r>
                          </m:e>
                        </m:acc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𝒅𝒈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      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：截距法：</a:t>
                </a:r>
                <a:endParaRPr lang="en-US" altLang="zh-CN" sz="2400" b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:endParaRPr lang="en-US" altLang="zh-CN" sz="240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𝒎𝒊𝒏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数值 （截距）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也可得到最小回流比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  <a:blipFill>
                <a:blip r:embed="rId2"/>
                <a:stretch>
                  <a:fillRect l="-847" t="-557" b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5" descr="图6－32最小回流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31" y="2743200"/>
            <a:ext cx="4323805" cy="394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箭头 8"/>
          <p:cNvSpPr/>
          <p:nvPr/>
        </p:nvSpPr>
        <p:spPr>
          <a:xfrm>
            <a:off x="1489166" y="3621699"/>
            <a:ext cx="613955" cy="117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形标注 9"/>
          <p:cNvSpPr/>
          <p:nvPr/>
        </p:nvSpPr>
        <p:spPr>
          <a:xfrm>
            <a:off x="4598126" y="1881051"/>
            <a:ext cx="1750423" cy="862149"/>
          </a:xfrm>
          <a:prstGeom prst="wedgeEllipseCallout">
            <a:avLst>
              <a:gd name="adj1" fmla="val -52792"/>
              <a:gd name="adj2" fmla="val -617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线与平衡线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交点</a:t>
            </a:r>
            <a:endParaRPr lang="zh-CN" alt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405257" y="5965111"/>
                <a:ext cx="209006" cy="302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7" y="5965111"/>
                <a:ext cx="209006" cy="302006"/>
              </a:xfrm>
              <a:prstGeom prst="rect">
                <a:avLst/>
              </a:prstGeom>
              <a:blipFill>
                <a:blip r:embed="rId2"/>
                <a:stretch>
                  <a:fillRect l="-29412" r="-44118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12182" y="3844574"/>
                <a:ext cx="209006" cy="302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182" y="3844574"/>
                <a:ext cx="209006" cy="302006"/>
              </a:xfrm>
              <a:prstGeom prst="rect">
                <a:avLst/>
              </a:prstGeom>
              <a:blipFill>
                <a:blip r:embed="rId4"/>
                <a:stretch>
                  <a:fillRect l="-41176" r="-50000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4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438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解析法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理想溶液：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线方程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泡点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进料（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𝑫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d>
                              <m:d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饱和蒸汽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进料（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438348"/>
              </a:xfrm>
              <a:prstGeom prst="rect">
                <a:avLst/>
              </a:prstGeom>
              <a:blipFill>
                <a:blip r:embed="rId2"/>
                <a:stretch>
                  <a:fillRect l="-847" t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/>
          <p:cNvSpPr/>
          <p:nvPr/>
        </p:nvSpPr>
        <p:spPr>
          <a:xfrm>
            <a:off x="3278777" y="1828800"/>
            <a:ext cx="195943" cy="149255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581828" y="2514115"/>
            <a:ext cx="467657" cy="117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049485" y="2212703"/>
                <a:ext cx="3406637" cy="720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𝑫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5" y="2212703"/>
                <a:ext cx="3406637" cy="720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262742" y="5834190"/>
                <a:ext cx="3619004" cy="720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2" y="5834190"/>
                <a:ext cx="3619004" cy="720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5" descr="图6－32最小回流比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31" y="2743200"/>
            <a:ext cx="4323805" cy="394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405257" y="5965111"/>
                <a:ext cx="209006" cy="302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7" y="5965111"/>
                <a:ext cx="209006" cy="302006"/>
              </a:xfrm>
              <a:prstGeom prst="rect">
                <a:avLst/>
              </a:prstGeom>
              <a:blipFill>
                <a:blip r:embed="rId6"/>
                <a:stretch>
                  <a:fillRect l="-29412" r="-44118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16538" y="3853543"/>
                <a:ext cx="256903" cy="306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538" y="3853543"/>
                <a:ext cx="256903" cy="306100"/>
              </a:xfrm>
              <a:prstGeom prst="rect">
                <a:avLst/>
              </a:prstGeom>
              <a:blipFill>
                <a:blip r:embed="rId7"/>
                <a:stretch>
                  <a:fillRect l="-30952" r="-21429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8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56617" y="1031966"/>
            <a:ext cx="2233749" cy="3579223"/>
          </a:xfrm>
          <a:prstGeom prst="rect">
            <a:avLst/>
          </a:prstGeom>
          <a:noFill/>
          <a:ln w="25400" cmpd="sng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6058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6.4.2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全塔物料衡算</a:t>
                </a:r>
                <a:endParaRPr lang="en-US" altLang="zh-CN" sz="26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总物料衡算方程：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）易挥发组分的物料衡算方程：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𝑭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𝑾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sub>
                    </m:sSub>
                  </m:oMath>
                </a14:m>
                <a:endParaRPr lang="en-US" altLang="zh-CN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endPara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）塔顶馏出液的采出率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）塔底釜液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的采出率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						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塔顶易挥发组分的回收率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塔底难挥发组分的回收率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𝑭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sub>
                        </m:sSub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  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𝐖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𝑾</m:t>
                        </m:r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6058069"/>
              </a:xfrm>
              <a:prstGeom prst="rect">
                <a:avLst/>
              </a:prstGeom>
              <a:blipFill>
                <a:blip r:embed="rId2"/>
                <a:stretch>
                  <a:fillRect l="-952" t="-10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77"/>
          <p:cNvGrpSpPr>
            <a:grpSpLocks/>
          </p:cNvGrpSpPr>
          <p:nvPr/>
        </p:nvGrpSpPr>
        <p:grpSpPr bwMode="auto">
          <a:xfrm>
            <a:off x="8073148" y="921929"/>
            <a:ext cx="4076913" cy="3711165"/>
            <a:chOff x="3336" y="384"/>
            <a:chExt cx="2763" cy="2514"/>
          </a:xfrm>
        </p:grpSpPr>
        <p:sp>
          <p:nvSpPr>
            <p:cNvPr id="6" name="Line 19"/>
            <p:cNvSpPr>
              <a:spLocks noChangeShapeType="1"/>
            </p:cNvSpPr>
            <p:nvPr/>
          </p:nvSpPr>
          <p:spPr bwMode="auto">
            <a:xfrm>
              <a:off x="4171" y="1058"/>
              <a:ext cx="0" cy="130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20"/>
            <p:cNvSpPr>
              <a:spLocks noChangeShapeType="1"/>
            </p:cNvSpPr>
            <p:nvPr/>
          </p:nvSpPr>
          <p:spPr bwMode="auto">
            <a:xfrm>
              <a:off x="4637" y="1061"/>
              <a:ext cx="0" cy="13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Arc 21"/>
            <p:cNvSpPr>
              <a:spLocks/>
            </p:cNvSpPr>
            <p:nvPr/>
          </p:nvSpPr>
          <p:spPr bwMode="auto">
            <a:xfrm flipH="1">
              <a:off x="4168" y="889"/>
              <a:ext cx="473" cy="211"/>
            </a:xfrm>
            <a:custGeom>
              <a:avLst/>
              <a:gdLst>
                <a:gd name="G0" fmla="+- 21529 0 0"/>
                <a:gd name="G1" fmla="+- 21600 0 0"/>
                <a:gd name="G2" fmla="+- 21600 0 0"/>
                <a:gd name="T0" fmla="*/ 0 w 43129"/>
                <a:gd name="T1" fmla="*/ 19847 h 21600"/>
                <a:gd name="T2" fmla="*/ 43129 w 43129"/>
                <a:gd name="T3" fmla="*/ 21600 h 21600"/>
                <a:gd name="T4" fmla="*/ 21529 w 4312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29" h="21600" fill="none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</a:path>
                <a:path w="43129" h="21600" stroke="0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  <a:lnTo>
                    <a:pt x="21529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rc 22"/>
            <p:cNvSpPr>
              <a:spLocks/>
            </p:cNvSpPr>
            <p:nvPr/>
          </p:nvSpPr>
          <p:spPr bwMode="auto">
            <a:xfrm rot="10833282" flipH="1">
              <a:off x="4165" y="2316"/>
              <a:ext cx="473" cy="210"/>
            </a:xfrm>
            <a:custGeom>
              <a:avLst/>
              <a:gdLst>
                <a:gd name="G0" fmla="+- 21529 0 0"/>
                <a:gd name="G1" fmla="+- 21600 0 0"/>
                <a:gd name="G2" fmla="+- 21600 0 0"/>
                <a:gd name="T0" fmla="*/ 0 w 43129"/>
                <a:gd name="T1" fmla="*/ 19847 h 21600"/>
                <a:gd name="T2" fmla="*/ 43129 w 43129"/>
                <a:gd name="T3" fmla="*/ 21600 h 21600"/>
                <a:gd name="T4" fmla="*/ 21529 w 4312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29" h="21600" fill="none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</a:path>
                <a:path w="43129" h="21600" stroke="0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  <a:lnTo>
                    <a:pt x="21529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23"/>
            <p:cNvSpPr>
              <a:spLocks noChangeShapeType="1"/>
            </p:cNvSpPr>
            <p:nvPr/>
          </p:nvSpPr>
          <p:spPr bwMode="auto">
            <a:xfrm flipV="1">
              <a:off x="3504" y="1813"/>
              <a:ext cx="67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24"/>
            <p:cNvSpPr>
              <a:spLocks noChangeShapeType="1"/>
            </p:cNvSpPr>
            <p:nvPr/>
          </p:nvSpPr>
          <p:spPr bwMode="auto">
            <a:xfrm>
              <a:off x="4176" y="2112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4404" y="2526"/>
              <a:ext cx="0" cy="21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4404" y="2736"/>
              <a:ext cx="54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27"/>
            <p:cNvSpPr>
              <a:spLocks noChangeShapeType="1"/>
            </p:cNvSpPr>
            <p:nvPr/>
          </p:nvSpPr>
          <p:spPr bwMode="auto">
            <a:xfrm flipV="1">
              <a:off x="4404" y="553"/>
              <a:ext cx="0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28"/>
            <p:cNvSpPr>
              <a:spLocks noChangeShapeType="1"/>
            </p:cNvSpPr>
            <p:nvPr/>
          </p:nvSpPr>
          <p:spPr bwMode="auto">
            <a:xfrm>
              <a:off x="4404" y="553"/>
              <a:ext cx="19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Oval 29"/>
            <p:cNvSpPr>
              <a:spLocks noChangeArrowheads="1"/>
            </p:cNvSpPr>
            <p:nvPr/>
          </p:nvSpPr>
          <p:spPr bwMode="auto">
            <a:xfrm>
              <a:off x="4578" y="448"/>
              <a:ext cx="196" cy="190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30"/>
            <p:cNvSpPr>
              <a:spLocks noChangeShapeType="1"/>
            </p:cNvSpPr>
            <p:nvPr/>
          </p:nvSpPr>
          <p:spPr bwMode="auto">
            <a:xfrm flipV="1">
              <a:off x="4520" y="384"/>
              <a:ext cx="310" cy="33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31"/>
            <p:cNvSpPr>
              <a:spLocks noChangeShapeType="1"/>
            </p:cNvSpPr>
            <p:nvPr/>
          </p:nvSpPr>
          <p:spPr bwMode="auto">
            <a:xfrm>
              <a:off x="4944" y="1026"/>
              <a:ext cx="702" cy="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336" y="1542"/>
                  <a:ext cx="583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36" y="1542"/>
                  <a:ext cx="583" cy="271"/>
                </a:xfrm>
                <a:prstGeom prst="rect">
                  <a:avLst/>
                </a:prstGeom>
                <a:blipFill>
                  <a:blip r:embed="rId3"/>
                  <a:stretch>
                    <a:fillRect b="-46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342" y="759"/>
                  <a:ext cx="659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dirty="0"/>
                </a:p>
              </p:txBody>
            </p:sp>
          </mc:Choice>
          <mc:Fallback xmlns="">
            <p:sp>
              <p:nvSpPr>
                <p:cNvPr id="20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42" y="759"/>
                  <a:ext cx="659" cy="271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323" y="2491"/>
                  <a:ext cx="776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/>
                </a:p>
              </p:txBody>
            </p:sp>
          </mc:Choice>
          <mc:Fallback xmlns="">
            <p:sp>
              <p:nvSpPr>
                <p:cNvPr id="21" name="Text 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23" y="2491"/>
                  <a:ext cx="776" cy="271"/>
                </a:xfrm>
                <a:prstGeom prst="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ine 35"/>
            <p:cNvSpPr>
              <a:spLocks noChangeShapeType="1"/>
            </p:cNvSpPr>
            <p:nvPr/>
          </p:nvSpPr>
          <p:spPr bwMode="auto">
            <a:xfrm>
              <a:off x="4170" y="1344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36"/>
            <p:cNvSpPr>
              <a:spLocks noChangeShapeType="1"/>
            </p:cNvSpPr>
            <p:nvPr/>
          </p:nvSpPr>
          <p:spPr bwMode="auto">
            <a:xfrm>
              <a:off x="4170" y="1536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7"/>
            <p:cNvSpPr>
              <a:spLocks noChangeShapeType="1"/>
            </p:cNvSpPr>
            <p:nvPr/>
          </p:nvSpPr>
          <p:spPr bwMode="auto">
            <a:xfrm>
              <a:off x="4170" y="1152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8"/>
            <p:cNvSpPr>
              <a:spLocks noChangeShapeType="1"/>
            </p:cNvSpPr>
            <p:nvPr/>
          </p:nvSpPr>
          <p:spPr bwMode="auto">
            <a:xfrm>
              <a:off x="4170" y="2286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39"/>
            <p:cNvSpPr>
              <a:spLocks noChangeShapeType="1"/>
            </p:cNvSpPr>
            <p:nvPr/>
          </p:nvSpPr>
          <p:spPr bwMode="auto">
            <a:xfrm>
              <a:off x="4176" y="1920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40"/>
            <p:cNvSpPr>
              <a:spLocks noChangeShapeType="1"/>
            </p:cNvSpPr>
            <p:nvPr/>
          </p:nvSpPr>
          <p:spPr bwMode="auto">
            <a:xfrm>
              <a:off x="4170" y="1728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41"/>
            <p:cNvSpPr>
              <a:spLocks noChangeShapeType="1"/>
            </p:cNvSpPr>
            <p:nvPr/>
          </p:nvSpPr>
          <p:spPr bwMode="auto">
            <a:xfrm>
              <a:off x="4782" y="546"/>
              <a:ext cx="271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42"/>
            <p:cNvSpPr>
              <a:spLocks noChangeShapeType="1"/>
            </p:cNvSpPr>
            <p:nvPr/>
          </p:nvSpPr>
          <p:spPr bwMode="auto">
            <a:xfrm>
              <a:off x="5040" y="540"/>
              <a:ext cx="0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43"/>
            <p:cNvSpPr>
              <a:spLocks noChangeShapeType="1"/>
            </p:cNvSpPr>
            <p:nvPr/>
          </p:nvSpPr>
          <p:spPr bwMode="auto">
            <a:xfrm>
              <a:off x="4944" y="1020"/>
              <a:ext cx="0" cy="2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44"/>
            <p:cNvSpPr>
              <a:spLocks noChangeShapeType="1"/>
            </p:cNvSpPr>
            <p:nvPr/>
          </p:nvSpPr>
          <p:spPr bwMode="auto">
            <a:xfrm>
              <a:off x="4824" y="1026"/>
              <a:ext cx="0" cy="2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Arc 45"/>
            <p:cNvSpPr>
              <a:spLocks/>
            </p:cNvSpPr>
            <p:nvPr/>
          </p:nvSpPr>
          <p:spPr bwMode="auto">
            <a:xfrm flipV="1">
              <a:off x="4825" y="1248"/>
              <a:ext cx="118" cy="7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46"/>
            <p:cNvSpPr>
              <a:spLocks noChangeShapeType="1"/>
            </p:cNvSpPr>
            <p:nvPr/>
          </p:nvSpPr>
          <p:spPr bwMode="auto">
            <a:xfrm flipH="1">
              <a:off x="4626" y="1032"/>
              <a:ext cx="19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Oval 47"/>
            <p:cNvSpPr>
              <a:spLocks noChangeArrowheads="1"/>
            </p:cNvSpPr>
            <p:nvPr/>
          </p:nvSpPr>
          <p:spPr bwMode="auto">
            <a:xfrm>
              <a:off x="4924" y="2632"/>
              <a:ext cx="196" cy="190"/>
            </a:xfrm>
            <a:prstGeom prst="ellipse">
              <a:avLst/>
            </a:prstGeom>
            <a:noFill/>
            <a:ln w="317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48"/>
            <p:cNvSpPr>
              <a:spLocks noChangeShapeType="1"/>
            </p:cNvSpPr>
            <p:nvPr/>
          </p:nvSpPr>
          <p:spPr bwMode="auto">
            <a:xfrm flipV="1">
              <a:off x="4866" y="2562"/>
              <a:ext cx="310" cy="33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49"/>
            <p:cNvSpPr>
              <a:spLocks noChangeShapeType="1"/>
            </p:cNvSpPr>
            <p:nvPr/>
          </p:nvSpPr>
          <p:spPr bwMode="auto">
            <a:xfrm flipV="1">
              <a:off x="5016" y="2400"/>
              <a:ext cx="0" cy="2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50"/>
            <p:cNvSpPr>
              <a:spLocks noChangeShapeType="1"/>
            </p:cNvSpPr>
            <p:nvPr/>
          </p:nvSpPr>
          <p:spPr bwMode="auto">
            <a:xfrm flipH="1">
              <a:off x="4608" y="2400"/>
              <a:ext cx="40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51"/>
            <p:cNvSpPr>
              <a:spLocks noChangeShapeType="1"/>
            </p:cNvSpPr>
            <p:nvPr/>
          </p:nvSpPr>
          <p:spPr bwMode="auto">
            <a:xfrm>
              <a:off x="5104" y="2736"/>
              <a:ext cx="54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圆角矩形标注 38"/>
              <p:cNvSpPr/>
              <p:nvPr/>
            </p:nvSpPr>
            <p:spPr>
              <a:xfrm>
                <a:off x="597824" y="2339080"/>
                <a:ext cx="1397725" cy="600813"/>
              </a:xfrm>
              <a:prstGeom prst="wedgeRoundRectCallout">
                <a:avLst>
                  <a:gd name="adj1" fmla="val 99358"/>
                  <a:gd name="adj2" fmla="val -11131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原料液流量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圆角矩形标注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4" y="2339080"/>
                <a:ext cx="1397725" cy="600813"/>
              </a:xfrm>
              <a:prstGeom prst="wedgeRoundRectCallout">
                <a:avLst>
                  <a:gd name="adj1" fmla="val 99358"/>
                  <a:gd name="adj2" fmla="val -111315"/>
                  <a:gd name="adj3" fmla="val 16667"/>
                </a:avLst>
              </a:prstGeom>
              <a:blipFill>
                <a:blip r:embed="rId6"/>
                <a:stretch>
                  <a:fillRect l="-5780" b="-67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圆角矩形标注 39"/>
              <p:cNvSpPr/>
              <p:nvPr/>
            </p:nvSpPr>
            <p:spPr>
              <a:xfrm>
                <a:off x="2442680" y="2322104"/>
                <a:ext cx="2356673" cy="600813"/>
              </a:xfrm>
              <a:prstGeom prst="wedgeRoundRectCallout">
                <a:avLst>
                  <a:gd name="adj1" fmla="val -9730"/>
                  <a:gd name="adj2" fmla="val -8087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塔顶产品（馏出液）流量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圆角矩形标注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680" y="2322104"/>
                <a:ext cx="2356673" cy="600813"/>
              </a:xfrm>
              <a:prstGeom prst="wedgeRoundRectCallout">
                <a:avLst>
                  <a:gd name="adj1" fmla="val -9730"/>
                  <a:gd name="adj2" fmla="val -80877"/>
                  <a:gd name="adj3" fmla="val 16667"/>
                </a:avLst>
              </a:prstGeom>
              <a:blipFill>
                <a:blip r:embed="rId7"/>
                <a:stretch>
                  <a:fillRect r="-6170" b="-84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标注 40"/>
              <p:cNvSpPr/>
              <p:nvPr/>
            </p:nvSpPr>
            <p:spPr>
              <a:xfrm>
                <a:off x="5246484" y="2328169"/>
                <a:ext cx="2356673" cy="600813"/>
              </a:xfrm>
              <a:prstGeom prst="wedgeRoundRectCallout">
                <a:avLst>
                  <a:gd name="adj1" fmla="val -94537"/>
                  <a:gd name="adj2" fmla="val -11349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塔底产品（釜液）流量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圆角矩形标注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84" y="2328169"/>
                <a:ext cx="2356673" cy="600813"/>
              </a:xfrm>
              <a:prstGeom prst="wedgeRoundRectCallout">
                <a:avLst>
                  <a:gd name="adj1" fmla="val -94537"/>
                  <a:gd name="adj2" fmla="val -113490"/>
                  <a:gd name="adj3" fmla="val 16667"/>
                </a:avLst>
              </a:prstGeom>
              <a:blipFill>
                <a:blip r:embed="rId8"/>
                <a:stretch>
                  <a:fillRect r="-891" b="-67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圆角矩形标注 41"/>
          <p:cNvSpPr/>
          <p:nvPr/>
        </p:nvSpPr>
        <p:spPr>
          <a:xfrm>
            <a:off x="351908" y="3938111"/>
            <a:ext cx="1617371" cy="600813"/>
          </a:xfrm>
          <a:prstGeom prst="wedgeRoundRectCallout">
            <a:avLst>
              <a:gd name="adj1" fmla="val 92816"/>
              <a:gd name="adj2" fmla="val -743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原料液组成（摩尔分数）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圆角矩形标注 42"/>
          <p:cNvSpPr/>
          <p:nvPr/>
        </p:nvSpPr>
        <p:spPr>
          <a:xfrm>
            <a:off x="2407547" y="3940042"/>
            <a:ext cx="1672096" cy="600813"/>
          </a:xfrm>
          <a:prstGeom prst="wedgeRoundRectCallout">
            <a:avLst>
              <a:gd name="adj1" fmla="val 14462"/>
              <a:gd name="adj2" fmla="val -700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塔顶产品组成（摩尔分数）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圆角矩形标注 43"/>
          <p:cNvSpPr/>
          <p:nvPr/>
        </p:nvSpPr>
        <p:spPr>
          <a:xfrm>
            <a:off x="4536569" y="3938111"/>
            <a:ext cx="1672096" cy="600813"/>
          </a:xfrm>
          <a:prstGeom prst="wedgeRoundRectCallout">
            <a:avLst>
              <a:gd name="adj1" fmla="val -33974"/>
              <a:gd name="adj2" fmla="val -743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塔底产品组成（摩尔分数）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783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4580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）非理想性较大物系的最小回流比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zh-CN" sz="2400" b="1" dirty="0" smtClean="0">
                    <a:latin typeface="+mn-ea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精馏段或提馏段操作线可能与平衡线在某点（不是两条操作线的交点）相切，此切点为狭紧点。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最小回流比用图解法求取。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通过精馏段的斜率或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截距来求取。</a:t>
                </a:r>
                <a:r>
                  <a:rPr lang="en-US" altLang="zh-CN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4580741"/>
              </a:xfrm>
              <a:prstGeom prst="rect">
                <a:avLst/>
              </a:prstGeom>
              <a:blipFill>
                <a:blip r:embed="rId3"/>
                <a:stretch>
                  <a:fillRect l="-952" t="-1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2325" y="4633346"/>
                <a:ext cx="3489160" cy="541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b="1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𝒎𝒊𝒏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图中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截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距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5" y="4633346"/>
                <a:ext cx="3489160" cy="541174"/>
              </a:xfrm>
              <a:prstGeom prst="rect">
                <a:avLst/>
              </a:prstGeom>
              <a:blipFill>
                <a:blip r:embed="rId6"/>
                <a:stretch>
                  <a:fillRect t="-17978" b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656943"/>
              </p:ext>
            </p:extLst>
          </p:nvPr>
        </p:nvGraphicFramePr>
        <p:xfrm>
          <a:off x="3841069" y="2887481"/>
          <a:ext cx="7897812" cy="380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位图图像" r:id="rId7" imgW="7392432" imgH="3561905" progId="Paint.Picture">
                  <p:embed/>
                </p:oleObj>
              </mc:Choice>
              <mc:Fallback>
                <p:oleObj name="位图图像" r:id="rId7" imgW="7392432" imgH="3561905" progId="Paint.Picture">
                  <p:embed/>
                  <p:pic>
                    <p:nvPicPr>
                      <p:cNvPr id="389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069" y="2887481"/>
                        <a:ext cx="7897812" cy="380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94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6.4.6.4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适宜回流比的选择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对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一定的分离要求（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𝐃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𝐖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），适宜的回流比考虑经济衡算。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操作费用：再沸器中加热剂用量，冷凝器中冷却剂用量和动力消耗。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𝑹𝑫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𝒒𝑭</m:t>
                    </m:r>
                  </m:oMath>
                </a14:m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𝒄𝒐𝒏𝒔𝒕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时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↑，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操作费用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设备费用：取决于设备尺寸的大小。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时，塔板数无穷多，设备费用无穷大。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时，塔板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设备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费用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↓↓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；若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，操作费用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时，塔板数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，塔径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，再沸器和冷凝器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的传热面积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，设备费用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操作费用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𝒐𝒑𝒕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~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  <a:blipFill>
                <a:blip r:embed="rId2"/>
                <a:stretch>
                  <a:fillRect l="-952" t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9" descr="设备费用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61" y="2704010"/>
            <a:ext cx="4321175" cy="406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40020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27882"/>
                <a:ext cx="11522227" cy="5478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6.4.7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</a:rPr>
                  <a:t>   理论塔板数的简捷计算</a:t>
                </a:r>
                <a:endParaRPr lang="en-US" altLang="zh-CN" sz="26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1</a:t>
                </a:r>
                <a:r>
                  <a:rPr lang="zh-CN" altLang="en-US" sz="2400" b="1" dirty="0" smtClean="0">
                    <a:latin typeface="+mn-ea"/>
                  </a:rPr>
                  <a:t>）吉利兰经验关联图</a:t>
                </a:r>
                <a:r>
                  <a:rPr lang="en-US" altLang="zh-CN" sz="2400" b="1" dirty="0" smtClean="0">
                    <a:latin typeface="+mn-ea"/>
                  </a:rPr>
                  <a:t>----</a:t>
                </a:r>
                <a:r>
                  <a:rPr lang="zh-CN" altLang="en-US" sz="2400" b="1" dirty="0" smtClean="0">
                    <a:latin typeface="+mn-ea"/>
                  </a:rPr>
                  <a:t>适合于塔板较多</a:t>
                </a:r>
                <a:r>
                  <a:rPr lang="en-US" altLang="zh-CN" sz="2400" b="1" dirty="0" smtClean="0">
                    <a:latin typeface="+mn-ea"/>
                  </a:rPr>
                  <a:t>,</a:t>
                </a:r>
                <a:r>
                  <a:rPr lang="zh-CN" altLang="en-US" sz="2400" b="1" dirty="0" smtClean="0">
                    <a:latin typeface="+mn-ea"/>
                  </a:rPr>
                  <a:t>初步估算</a:t>
                </a:r>
                <a:r>
                  <a:rPr lang="en-US" altLang="zh-CN" sz="2400" b="1" dirty="0" smtClean="0">
                    <a:latin typeface="+mn-ea"/>
                  </a:rPr>
                  <a:t>,</a:t>
                </a:r>
                <a:r>
                  <a:rPr lang="zh-CN" altLang="en-US" sz="2400" b="1" dirty="0" smtClean="0">
                    <a:latin typeface="+mn-ea"/>
                  </a:rPr>
                  <a:t>误差较大。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2</a:t>
                </a:r>
                <a:r>
                  <a:rPr lang="zh-CN" altLang="en-US" sz="2400" b="1" dirty="0" smtClean="0">
                    <a:latin typeface="+mn-ea"/>
                  </a:rPr>
                  <a:t>）吉利兰经验关联图是在不同的精馏条件下对</a:t>
                </a:r>
                <a:r>
                  <a:rPr lang="en-US" altLang="zh-CN" sz="2400" b="1" dirty="0" smtClean="0">
                    <a:latin typeface="+mn-ea"/>
                  </a:rPr>
                  <a:t>8</a:t>
                </a:r>
                <a:r>
                  <a:rPr lang="zh-CN" altLang="en-US" sz="2400" b="1" dirty="0" smtClean="0">
                    <a:latin typeface="+mn-ea"/>
                  </a:rPr>
                  <a:t>种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物系的计算结果绘制而成的。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3</a:t>
                </a:r>
                <a:r>
                  <a:rPr lang="zh-CN" altLang="en-US" sz="2400" b="1" dirty="0" smtClean="0">
                    <a:latin typeface="+mn-ea"/>
                  </a:rPr>
                  <a:t>）应用</a:t>
                </a:r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+mn-ea"/>
                  </a:rPr>
                  <a:t>① 根据分离要求计算最小回流比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</a:rPr>
                  <a:t>。</a:t>
                </a:r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zh-CN" sz="2400" b="1" dirty="0">
                    <a:latin typeface="+mn-ea"/>
                  </a:rPr>
                  <a:t>②</a:t>
                </a:r>
                <a:r>
                  <a:rPr lang="zh-CN" altLang="en-US" sz="2400" b="1" dirty="0">
                    <a:latin typeface="+mn-ea"/>
                  </a:rPr>
                  <a:t> 全回流时的最少理论板数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zh-CN" alt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</a:rPr>
                  <a:t>③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选择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</m:d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altLang="zh-CN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</a:rPr>
                  <a:t>④ </a:t>
                </a:r>
                <a:r>
                  <a:rPr lang="zh-CN" altLang="en-US" sz="2400" b="1" dirty="0">
                    <a:latin typeface="+mn-ea"/>
                  </a:rPr>
                  <a:t>计算出</a:t>
                </a:r>
                <a:r>
                  <a:rPr lang="zh-CN" altLang="en-US" sz="2400" b="1" dirty="0" smtClean="0">
                    <a:latin typeface="+mn-ea"/>
                  </a:rPr>
                  <a:t>横坐标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大小。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</a:rPr>
                  <a:t>⑤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由</a:t>
                </a:r>
                <a:r>
                  <a:rPr lang="zh-CN" altLang="en-US" sz="2400" b="1" dirty="0">
                    <a:latin typeface="+mn-ea"/>
                  </a:rPr>
                  <a:t>关联图确定</a:t>
                </a:r>
                <a:r>
                  <a:rPr lang="zh-CN" altLang="en-US" sz="2400" b="1" dirty="0" smtClean="0">
                    <a:latin typeface="+mn-ea"/>
                  </a:rPr>
                  <a:t>纵坐标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大小。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zh-CN" sz="2400" b="1" dirty="0">
                    <a:latin typeface="+mn-ea"/>
                  </a:rPr>
                  <a:t>⑥</a:t>
                </a:r>
                <a:r>
                  <a:rPr lang="zh-CN" altLang="en-US" sz="2400" b="1" dirty="0">
                    <a:latin typeface="+mn-ea"/>
                  </a:rPr>
                  <a:t> 算出理论塔板数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注：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均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不包括再沸器的理论塔板数。</a:t>
                </a:r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27882"/>
                <a:ext cx="11522227" cy="5478423"/>
              </a:xfrm>
              <a:prstGeom prst="rect">
                <a:avLst/>
              </a:prstGeom>
              <a:blipFill>
                <a:blip r:embed="rId2"/>
                <a:stretch>
                  <a:fillRect l="-952" t="-1002" b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9" descr="图6 －35 吉利兰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186" y="1988412"/>
            <a:ext cx="41719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形标注 2"/>
          <p:cNvSpPr/>
          <p:nvPr/>
        </p:nvSpPr>
        <p:spPr>
          <a:xfrm>
            <a:off x="9313817" y="953589"/>
            <a:ext cx="2878183" cy="88827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）逐板计算法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）图解法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23214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3989" y="840260"/>
                <a:ext cx="11504022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6-6】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在常压连续精馏塔中分离苯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甲苯混合液，已知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（摩尔分率，下同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=0.9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，相对挥发度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=2.47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 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试求：分别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求以下三种进料方式下的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最小回流比？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）冷液进料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=1.387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1.265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）泡点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进料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1.568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）饱和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蒸汽进料（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3.048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求全回流下的最小理论板数？（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6.36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（不包括再沸器）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9" y="840260"/>
                <a:ext cx="11504022" cy="3416320"/>
              </a:xfrm>
              <a:prstGeom prst="rect">
                <a:avLst/>
              </a:prstGeom>
              <a:blipFill>
                <a:blip r:embed="rId2"/>
                <a:stretch>
                  <a:fillRect l="-794" t="-1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307284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2696" y="827883"/>
                <a:ext cx="11534503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思考题：</a:t>
                </a:r>
                <a:endParaRPr lang="en-US" altLang="zh-CN" sz="2400" dirty="0" smtClean="0"/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dirty="0" smtClean="0"/>
                  <a:t>理想物系的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400" dirty="0" smtClean="0"/>
                  <a:t>，在全回流下操作，已知某理论板上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altLang="zh-CN" sz="2400" dirty="0" smtClean="0"/>
              </a:p>
              <a:p>
                <a:r>
                  <a:rPr lang="zh-CN" altLang="en-US" sz="24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=0.333</m:t>
                    </m:r>
                  </m:oMath>
                </a14:m>
                <a:r>
                  <a:rPr lang="zh-CN" altLang="en-US" sz="2400" dirty="0" smtClean="0"/>
                  <a:t>）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dirty="0" smtClean="0"/>
                  <a:t>某连续精馏塔中，若精馏段操作线方程的截距为零，则回流比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=________</m:t>
                    </m:r>
                  </m:oMath>
                </a14:m>
                <a:r>
                  <a:rPr lang="zh-CN" altLang="en-US" sz="2400" dirty="0" smtClean="0"/>
                  <a:t>（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dirty="0" smtClean="0"/>
                  <a:t>）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，馏出液量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___________</m:t>
                    </m:r>
                  </m:oMath>
                </a14:m>
                <a:r>
                  <a:rPr lang="zh-CN" altLang="en-US" sz="2400" dirty="0" smtClean="0"/>
                  <a:t>，（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 smtClean="0"/>
                  <a:t>）操作线斜率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___________________</m:t>
                    </m:r>
                  </m:oMath>
                </a14:m>
                <a:r>
                  <a:rPr lang="zh-CN" altLang="en-US" sz="2400" dirty="0" smtClean="0"/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/>
                  <a:t>）。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dirty="0" smtClean="0"/>
                  <a:t>精馏塔操作时，若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zh-CN" altLang="en-US" sz="2400" dirty="0" smtClean="0"/>
                  <a:t>加料板位置都不变，而使操作的总压减少，则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（增加），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（降低）。</a:t>
                </a:r>
                <a:endParaRPr lang="en-US" altLang="zh-CN" sz="2400" dirty="0" smtClean="0"/>
              </a:p>
              <a:p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）精馏塔操作时，若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zh-CN" altLang="en-US" sz="2400" dirty="0"/>
                  <a:t>加料板</a:t>
                </a:r>
                <a:r>
                  <a:rPr lang="zh-CN" altLang="en-US" sz="2400" dirty="0" smtClean="0"/>
                  <a:t>位置都不变，而将塔顶泡点回流改为冷回流，则塔顶产品组成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altLang="en-US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（增加）。（相当于实际回流比增大）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作业：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6-14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6-17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6-18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6-20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6-21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6" y="827883"/>
                <a:ext cx="11534503" cy="6001643"/>
              </a:xfrm>
              <a:prstGeom prst="rect">
                <a:avLst/>
              </a:prstGeom>
              <a:blipFill>
                <a:blip r:embed="rId2"/>
                <a:stretch>
                  <a:fillRect l="-846" t="-1220" r="-3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23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04948" y="809897"/>
                <a:ext cx="1150837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6-1】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在一连续操作的精馏塔中，某混合液流量为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000</m:t>
                    </m:r>
                    <m:f>
                      <m:fPr>
                        <m:type m:val="li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，其中轻组分含量为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（摩尔分数，下同），要求馏出液轻组分回收率为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0.88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，釜液中轻组分含量不高于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，试求塔顶馏出液的摩尔流量和摩尔分数。已知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=114</m:t>
                    </m:r>
                    <m:f>
                      <m:fPr>
                        <m:type m:val="li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den>
                    </m:f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=128</m:t>
                    </m:r>
                    <m:f>
                      <m:fPr>
                        <m:type m:val="li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den>
                    </m:f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=29.1</m:t>
                    </m:r>
                    <m:f>
                      <m:fPr>
                        <m:type m:val="li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=11.31</m:t>
                    </m:r>
                    <m:f>
                      <m:fPr>
                        <m:type m:val="li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=0.943</m:t>
                    </m:r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4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" y="809897"/>
                <a:ext cx="11508377" cy="1938992"/>
              </a:xfrm>
              <a:prstGeom prst="rect">
                <a:avLst/>
              </a:prstGeom>
              <a:blipFill>
                <a:blip r:embed="rId2"/>
                <a:stretch>
                  <a:fillRect l="-794" t="-29245" r="-477" b="-45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81843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6647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6.4.3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</a:rPr>
                  <a:t>   操作线方程</a:t>
                </a:r>
                <a:endParaRPr lang="en-US" altLang="zh-CN" sz="26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6.4.3.1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精馏段操作线方程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衡算范围：精馏段中第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块塔板以上的塔段及冷凝器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）总物料衡算方程：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）易挥发组分的物料衡算方程：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𝐃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）精馏段操作线方程：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den>
                        </m:f>
                      </m:e>
                    </m:box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den>
                        </m:f>
                      </m:e>
                    </m:box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𝐃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box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</m:t>
                            </m:r>
                          </m:sub>
                        </m:sSub>
                      </m:e>
                    </m:box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b="1" dirty="0">
                  <a:solidFill>
                    <a:srgbClr val="FFC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6647974"/>
              </a:xfrm>
              <a:prstGeom prst="rect">
                <a:avLst/>
              </a:prstGeom>
              <a:blipFill>
                <a:blip r:embed="rId2"/>
                <a:stretch>
                  <a:fillRect l="-952" t="-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6" descr="精馏段物料衡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926" y="814820"/>
            <a:ext cx="3479073" cy="367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标注 5"/>
              <p:cNvSpPr/>
              <p:nvPr/>
            </p:nvSpPr>
            <p:spPr>
              <a:xfrm>
                <a:off x="182091" y="3112407"/>
                <a:ext cx="2770114" cy="600813"/>
              </a:xfrm>
              <a:prstGeom prst="wedgeRoundRectCallout">
                <a:avLst>
                  <a:gd name="adj1" fmla="val 41421"/>
                  <a:gd name="adj2" fmla="val -8522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精馏段内每块塔板上升的蒸汽摩尔流量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圆角矩形标注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91" y="3112407"/>
                <a:ext cx="2770114" cy="600813"/>
              </a:xfrm>
              <a:prstGeom prst="wedgeRoundRectCallout">
                <a:avLst>
                  <a:gd name="adj1" fmla="val 41421"/>
                  <a:gd name="adj2" fmla="val -85224"/>
                  <a:gd name="adj3" fmla="val 16667"/>
                </a:avLst>
              </a:prstGeom>
              <a:blipFill>
                <a:blip r:embed="rId4"/>
                <a:stretch>
                  <a:fillRect l="-656" r="-14223" b="-8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>
              <a:xfrm>
                <a:off x="3203005" y="3112407"/>
                <a:ext cx="2770114" cy="600813"/>
              </a:xfrm>
              <a:prstGeom prst="wedgeRoundRectCallout">
                <a:avLst>
                  <a:gd name="adj1" fmla="val -39217"/>
                  <a:gd name="adj2" fmla="val -7000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精馏段内每块塔板下降的液体摩尔流量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005" y="3112407"/>
                <a:ext cx="2770114" cy="600813"/>
              </a:xfrm>
              <a:prstGeom prst="wedgeRoundRectCallout">
                <a:avLst>
                  <a:gd name="adj1" fmla="val -39217"/>
                  <a:gd name="adj2" fmla="val -70005"/>
                  <a:gd name="adj3" fmla="val 16667"/>
                </a:avLst>
              </a:prstGeom>
              <a:blipFill>
                <a:blip r:embed="rId5"/>
                <a:stretch>
                  <a:fillRect l="-437" t="-6612" r="-14192" b="-9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标注 7"/>
          <p:cNvSpPr/>
          <p:nvPr/>
        </p:nvSpPr>
        <p:spPr>
          <a:xfrm>
            <a:off x="595750" y="4870760"/>
            <a:ext cx="2770114" cy="600813"/>
          </a:xfrm>
          <a:prstGeom prst="wedgeRoundRectCallout">
            <a:avLst>
              <a:gd name="adj1" fmla="val 35291"/>
              <a:gd name="adj2" fmla="val -96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从精馏段第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chemeClr val="bg1"/>
                </a:solidFill>
              </a:rPr>
              <a:t>+1</a:t>
            </a:r>
            <a:r>
              <a:rPr lang="zh-CN" altLang="en-US" dirty="0" smtClean="0">
                <a:solidFill>
                  <a:schemeClr val="bg1"/>
                </a:solidFill>
              </a:rPr>
              <a:t>板上升的蒸汽组成（摩尔分数）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209807" y="4856011"/>
            <a:ext cx="2770114" cy="600813"/>
          </a:xfrm>
          <a:prstGeom prst="wedgeRoundRectCallout">
            <a:avLst>
              <a:gd name="adj1" fmla="val -42517"/>
              <a:gd name="adj2" fmla="val -895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从精馏段第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chemeClr val="bg1"/>
                </a:solidFill>
              </a:rPr>
              <a:t>板下降的液体组成（摩尔分数）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35556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5297" cy="5505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</a:p>
              <a:p>
                <a:r>
                  <a:rPr lang="en-US" altLang="zh-CN" sz="24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sub>
                            </m:sSub>
                          </m:e>
                        </m:box>
                      </m:e>
                    </m:box>
                  </m:oMath>
                </a14:m>
                <a:endParaRPr lang="en-US" altLang="zh-CN" sz="28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分析：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ea typeface="等线" panose="02010600030101010101" pitchFamily="2" charset="-122"/>
                  </a:rPr>
                  <a:t>  </a:t>
                </a:r>
                <a:r>
                  <a:rPr lang="zh-CN" altLang="zh-CN" sz="2400" b="1" dirty="0" smtClean="0">
                    <a:latin typeface="+mn-ea"/>
                  </a:rPr>
                  <a:t>①</a:t>
                </a:r>
                <a:r>
                  <a:rPr lang="en-US" altLang="zh-CN" sz="2400" b="1" dirty="0" smtClean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因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。定态操作时，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</a:rPr>
                  <a:t>	</a:t>
                </a:r>
                <a:r>
                  <a:rPr lang="zh-CN" altLang="en-US" sz="2400" b="1" dirty="0" smtClean="0">
                    <a:latin typeface="+mn-ea"/>
                  </a:rPr>
                  <a:t>  精馏段操作线为直线。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</a:t>
                </a:r>
                <a:r>
                  <a:rPr lang="zh-CN" altLang="zh-CN" sz="2400" b="1" dirty="0" smtClean="0">
                    <a:latin typeface="+mn-ea"/>
                  </a:rPr>
                  <a:t>②</a:t>
                </a:r>
                <a:r>
                  <a:rPr lang="zh-CN" altLang="en-US" sz="2400" b="1" dirty="0" smtClean="0">
                    <a:latin typeface="+mn-ea"/>
                  </a:rPr>
                  <a:t> </a:t>
                </a:r>
                <a:r>
                  <a:rPr lang="zh-CN" altLang="en-US" sz="2400" b="1" dirty="0">
                    <a:latin typeface="+mn-ea"/>
                  </a:rPr>
                  <a:t>当</a:t>
                </a:r>
                <a:r>
                  <a:rPr lang="zh-CN" altLang="en-US" sz="2400" b="1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时，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𝐃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</a:rPr>
                  <a:t>，即图中的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点。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</a:rPr>
                  <a:t> </a:t>
                </a:r>
                <a:r>
                  <a:rPr lang="en-US" altLang="zh-CN" sz="2400" b="1" dirty="0" smtClean="0">
                    <a:latin typeface="+mn-ea"/>
                  </a:rPr>
                  <a:t>    </a:t>
                </a:r>
                <a:r>
                  <a:rPr lang="zh-CN" altLang="en-US" sz="2400" b="1" dirty="0" smtClean="0">
                    <a:latin typeface="+mn-ea"/>
                  </a:rPr>
                  <a:t>精馏段操作线为过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点的直线。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  <a:spcBef>
                    <a:spcPts val="1200"/>
                  </a:spcBef>
                </a:pPr>
                <a:r>
                  <a:rPr lang="zh-CN" altLang="en-US" sz="2400" b="1" dirty="0" smtClean="0">
                    <a:latin typeface="+mn-ea"/>
                  </a:rPr>
                  <a:t>  </a:t>
                </a:r>
                <a:r>
                  <a:rPr lang="en-US" altLang="zh-CN" sz="2400" b="1" dirty="0" smtClean="0">
                    <a:latin typeface="+mn-ea"/>
                  </a:rPr>
                  <a:t>③</a:t>
                </a:r>
                <a:r>
                  <a:rPr lang="zh-CN" altLang="en-US" sz="2400" b="1" dirty="0" smtClean="0">
                    <a:latin typeface="+mn-ea"/>
                  </a:rPr>
                  <a:t> 精馏段操作线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𝒂𝒄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，斜率为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截距为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+mn-ea"/>
                  </a:rPr>
                  <a:t>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  <a:spcBef>
                    <a:spcPts val="1200"/>
                  </a:spcBef>
                </a:pPr>
                <a:r>
                  <a:rPr lang="en-US" altLang="zh-CN" sz="2400" b="1" dirty="0">
                    <a:latin typeface="+mn-ea"/>
                  </a:rPr>
                  <a:t> </a:t>
                </a:r>
                <a:r>
                  <a:rPr lang="en-US" altLang="zh-CN" sz="2400" b="1" dirty="0" smtClean="0">
                    <a:latin typeface="+mn-ea"/>
                  </a:rPr>
                  <a:t>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④  </a:t>
                </a:r>
                <a:r>
                  <a:rPr lang="zh-CN" altLang="en-US" sz="2400" b="1" dirty="0">
                    <a:latin typeface="+mn-ea"/>
                  </a:rPr>
                  <a:t>精馏段操作线是由代表精馏段内任意两塔板间气、液两相组成的点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latin typeface="+mn-ea"/>
                  </a:rPr>
                  <a:t>组成的</a:t>
                </a:r>
                <a:r>
                  <a:rPr lang="zh-CN" altLang="en-US" sz="2400" b="1" dirty="0" smtClean="0">
                    <a:latin typeface="+mn-ea"/>
                  </a:rPr>
                  <a:t>。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  <a:spcBef>
                    <a:spcPts val="1200"/>
                  </a:spcBef>
                </a:pP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</a:t>
                </a:r>
                <a:r>
                  <a:rPr lang="zh-CN" altLang="en-US" sz="2400" b="1" dirty="0">
                    <a:latin typeface="+mn-ea"/>
                  </a:rPr>
                  <a:t>⑤ </a:t>
                </a:r>
                <a:r>
                  <a:rPr lang="zh-CN" altLang="en-US" sz="2400" b="1" dirty="0" smtClean="0">
                    <a:latin typeface="+mn-ea"/>
                  </a:rPr>
                  <a:t>精馏段的作用是完成上升蒸汽轻组分的精制。</a:t>
                </a:r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5297" cy="5505866"/>
              </a:xfrm>
              <a:prstGeom prst="rect">
                <a:avLst/>
              </a:prstGeom>
              <a:blipFill>
                <a:blip r:embed="rId2"/>
                <a:stretch>
                  <a:fillRect l="-847" b="-4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标注 7"/>
          <p:cNvSpPr/>
          <p:nvPr/>
        </p:nvSpPr>
        <p:spPr>
          <a:xfrm>
            <a:off x="5575420" y="1223937"/>
            <a:ext cx="2234537" cy="348459"/>
          </a:xfrm>
          <a:prstGeom prst="wedgeRoundRectCallout">
            <a:avLst>
              <a:gd name="adj1" fmla="val -86314"/>
              <a:gd name="adj2" fmla="val 277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精馏段操作线方程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标注 9"/>
              <p:cNvSpPr/>
              <p:nvPr/>
            </p:nvSpPr>
            <p:spPr>
              <a:xfrm>
                <a:off x="348839" y="823391"/>
                <a:ext cx="2234537" cy="348459"/>
              </a:xfrm>
              <a:prstGeom prst="wedgeRoundRectCallout">
                <a:avLst>
                  <a:gd name="adj1" fmla="val 61587"/>
                  <a:gd name="adj2" fmla="val 764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回流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比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圆角矩形标注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9" y="823391"/>
                <a:ext cx="2234537" cy="348459"/>
              </a:xfrm>
              <a:prstGeom prst="wedgeRoundRectCallout">
                <a:avLst>
                  <a:gd name="adj1" fmla="val 61587"/>
                  <a:gd name="adj2" fmla="val 76494"/>
                  <a:gd name="adj3" fmla="val 16667"/>
                </a:avLst>
              </a:prstGeom>
              <a:blipFill>
                <a:blip r:embed="rId3"/>
                <a:stretch>
                  <a:fillRect t="-92105" r="-2663" b="-12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8758811" y="1118449"/>
            <a:ext cx="3432397" cy="3217522"/>
            <a:chOff x="8758811" y="1118449"/>
            <a:chExt cx="3432397" cy="3217522"/>
          </a:xfrm>
        </p:grpSpPr>
        <p:grpSp>
          <p:nvGrpSpPr>
            <p:cNvPr id="3" name="组合 2"/>
            <p:cNvGrpSpPr/>
            <p:nvPr/>
          </p:nvGrpSpPr>
          <p:grpSpPr>
            <a:xfrm>
              <a:off x="8949856" y="1155989"/>
              <a:ext cx="2927350" cy="2903538"/>
              <a:chOff x="8946786" y="1020795"/>
              <a:chExt cx="2927350" cy="2903538"/>
            </a:xfrm>
          </p:grpSpPr>
          <p:sp>
            <p:nvSpPr>
              <p:cNvPr id="11" name="Arc 17"/>
              <p:cNvSpPr>
                <a:spLocks/>
              </p:cNvSpPr>
              <p:nvPr/>
            </p:nvSpPr>
            <p:spPr bwMode="auto">
              <a:xfrm flipH="1">
                <a:off x="8978536" y="1028733"/>
                <a:ext cx="2895600" cy="289560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8978536" y="1028733"/>
                <a:ext cx="2879725" cy="2879725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 flipV="1">
                <a:off x="8962661" y="1020795"/>
                <a:ext cx="2895600" cy="2895600"/>
              </a:xfrm>
              <a:prstGeom prst="line">
                <a:avLst/>
              </a:prstGeom>
              <a:noFill/>
              <a:ln w="317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21"/>
              <p:cNvSpPr>
                <a:spLocks noChangeShapeType="1"/>
              </p:cNvSpPr>
              <p:nvPr/>
            </p:nvSpPr>
            <p:spPr bwMode="auto">
              <a:xfrm flipH="1">
                <a:off x="8946786" y="1262973"/>
                <a:ext cx="2663825" cy="1728788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20"/>
              <p:cNvSpPr>
                <a:spLocks noChangeShapeType="1"/>
              </p:cNvSpPr>
              <p:nvPr/>
            </p:nvSpPr>
            <p:spPr bwMode="auto">
              <a:xfrm>
                <a:off x="11610611" y="1324008"/>
                <a:ext cx="0" cy="259238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0874315" y="4044107"/>
                  <a:ext cx="1945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4315" y="4044107"/>
                  <a:ext cx="19454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5625" r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8775729" y="1549859"/>
                  <a:ext cx="197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729" y="1549859"/>
                  <a:ext cx="1979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8125" r="-25000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11440214" y="4058972"/>
                  <a:ext cx="3191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0214" y="4058972"/>
                  <a:ext cx="31919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9615" r="-3846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11293154" y="1118449"/>
                  <a:ext cx="4443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altLang="zh-CN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154" y="1118449"/>
                  <a:ext cx="44435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圆角矩形标注 23"/>
                <p:cNvSpPr/>
                <p:nvPr/>
              </p:nvSpPr>
              <p:spPr>
                <a:xfrm>
                  <a:off x="10541177" y="2572355"/>
                  <a:ext cx="1055356" cy="561983"/>
                </a:xfrm>
                <a:prstGeom prst="wedgeRoundRectCallout">
                  <a:avLst>
                    <a:gd name="adj1" fmla="val -50323"/>
                    <a:gd name="adj2" fmla="val -141937"/>
                    <a:gd name="adj3" fmla="val 1666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solidFill>
                        <a:schemeClr val="bg1"/>
                      </a:solidFill>
                    </a:rPr>
                    <a:t>斜率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圆角矩形标注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77" y="2572355"/>
                  <a:ext cx="1055356" cy="561983"/>
                </a:xfrm>
                <a:prstGeom prst="wedgeRoundRectCallout">
                  <a:avLst>
                    <a:gd name="adj1" fmla="val -50323"/>
                    <a:gd name="adj2" fmla="val -141937"/>
                    <a:gd name="adj3" fmla="val 16667"/>
                  </a:avLst>
                </a:prstGeom>
                <a:blipFill>
                  <a:blip r:embed="rId8"/>
                  <a:stretch>
                    <a:fillRect l="-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8758811" y="2988455"/>
                  <a:ext cx="1772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8811" y="2988455"/>
                  <a:ext cx="17722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7241" r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8806820" y="3966497"/>
                  <a:ext cx="1923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6820" y="3966497"/>
                  <a:ext cx="19236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9032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11822517" y="4017592"/>
                  <a:ext cx="3686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517" y="4017592"/>
                  <a:ext cx="36869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115" r="-13115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箭头连接符 30"/>
            <p:cNvCxnSpPr/>
            <p:nvPr/>
          </p:nvCxnSpPr>
          <p:spPr>
            <a:xfrm>
              <a:off x="10006149" y="4197471"/>
              <a:ext cx="71845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8841906" y="1849786"/>
              <a:ext cx="1" cy="7709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10030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166" y="844297"/>
            <a:ext cx="3526970" cy="29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7268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4</a:t>
                </a:r>
                <a:r>
                  <a:rPr lang="zh-CN" altLang="en-US" sz="2400" b="1" dirty="0" smtClean="0">
                    <a:latin typeface="+mn-ea"/>
                  </a:rPr>
                  <a:t>）全凝器</a:t>
                </a:r>
                <a:r>
                  <a:rPr lang="zh-CN" altLang="en-US" sz="2400" b="1" dirty="0">
                    <a:latin typeface="+mn-ea"/>
                  </a:rPr>
                  <a:t>：</a:t>
                </a:r>
                <a:r>
                  <a:rPr lang="zh-CN" altLang="en-US" sz="2400" b="1" dirty="0" smtClean="0">
                    <a:latin typeface="+mn-ea"/>
                  </a:rPr>
                  <a:t>    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  塔顶的蒸汽在冷凝器中全部冷凝为饱和液体</a:t>
                </a:r>
                <a:r>
                  <a:rPr lang="zh-CN" altLang="en-US" sz="2400" b="1" dirty="0">
                    <a:latin typeface="+mn-ea"/>
                  </a:rPr>
                  <a:t>，</a:t>
                </a:r>
                <a:r>
                  <a:rPr lang="zh-CN" altLang="en-US" sz="2400" b="1" dirty="0" smtClean="0">
                    <a:latin typeface="+mn-ea"/>
                  </a:rPr>
                  <a:t>冷凝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液在泡点温度下部分回流入塔。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    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  特点：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>
                    <a:latin typeface="+mn-ea"/>
                  </a:rPr>
                  <a:t> </a:t>
                </a:r>
                <a:r>
                  <a:rPr lang="en-US" altLang="zh-CN" sz="2400" b="1" dirty="0" smtClean="0">
                    <a:latin typeface="+mn-ea"/>
                  </a:rPr>
                  <a:t>   </a:t>
                </a: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5</a:t>
                </a:r>
                <a:r>
                  <a:rPr lang="zh-CN" altLang="en-US" sz="2400" b="1" dirty="0" smtClean="0">
                    <a:latin typeface="+mn-ea"/>
                  </a:rPr>
                  <a:t>）分凝器：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   塔顶</a:t>
                </a:r>
                <a:r>
                  <a:rPr lang="zh-CN" altLang="en-US" sz="2400" b="1" dirty="0">
                    <a:latin typeface="+mn-ea"/>
                  </a:rPr>
                  <a:t>的蒸汽在冷凝器中部分冷凝为饱和液体。</a:t>
                </a:r>
                <a:endParaRPr lang="en-US" altLang="zh-CN" sz="2400" b="1" dirty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分凝器相当于</a:t>
                </a:r>
                <a:r>
                  <a:rPr lang="zh-CN" altLang="en-US" sz="2400" b="1" dirty="0">
                    <a:latin typeface="+mn-ea"/>
                  </a:rPr>
                  <a:t>一块理论板，该板可看作精馏段的第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b="1" dirty="0" smtClean="0">
                    <a:latin typeface="+mn-ea"/>
                  </a:rPr>
                  <a:t>块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理论板</a:t>
                </a:r>
                <a:r>
                  <a:rPr lang="zh-CN" altLang="en-US" sz="2400" b="1" dirty="0">
                    <a:latin typeface="+mn-ea"/>
                  </a:rPr>
                  <a:t>。</a:t>
                </a:r>
                <a:endParaRPr lang="en-US" altLang="zh-CN" sz="2400" b="1" dirty="0">
                  <a:latin typeface="+mn-ea"/>
                </a:endParaRPr>
              </a:p>
              <a:p>
                <a:r>
                  <a:rPr lang="en-US" altLang="zh-CN" sz="2400" b="1" dirty="0">
                    <a:latin typeface="+mn-ea"/>
                  </a:rPr>
                  <a:t>    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   特点</a:t>
                </a:r>
                <a:r>
                  <a:rPr lang="zh-CN" altLang="en-US" sz="2400" b="1" dirty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altLang="zh-CN" sz="2400" b="1" dirty="0">
                  <a:latin typeface="+mn-ea"/>
                </a:endParaRPr>
              </a:p>
              <a:p>
                <a:r>
                  <a:rPr lang="en-US" altLang="zh-CN" sz="2400" b="1" dirty="0">
                    <a:latin typeface="+mn-ea"/>
                  </a:rPr>
                  <a:t>      </a:t>
                </a:r>
                <a:r>
                  <a:rPr lang="en-US" altLang="zh-CN" sz="2400" b="1" dirty="0" smtClean="0">
                    <a:latin typeface="+mn-ea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1" dirty="0">
                    <a:latin typeface="+mn-ea"/>
                  </a:rPr>
                  <a:t> -- </a:t>
                </a:r>
                <a:r>
                  <a:rPr lang="zh-CN" altLang="en-US" sz="2400" b="1" dirty="0">
                    <a:latin typeface="+mn-ea"/>
                  </a:rPr>
                  <a:t>相平衡方程</a:t>
                </a:r>
                <a:endParaRPr lang="en-US" altLang="zh-CN" sz="2400" b="1" dirty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7268656"/>
              </a:xfrm>
              <a:prstGeom prst="rect">
                <a:avLst/>
              </a:prstGeom>
              <a:blipFill>
                <a:blip r:embed="rId3"/>
                <a:stretch>
                  <a:fillRect l="-847" t="-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083238" y="1527568"/>
                <a:ext cx="215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38" y="1527568"/>
                <a:ext cx="215700" cy="276999"/>
              </a:xfrm>
              <a:prstGeom prst="rect">
                <a:avLst/>
              </a:prstGeom>
              <a:blipFill>
                <a:blip r:embed="rId4"/>
                <a:stretch>
                  <a:fillRect l="-22857" r="-2285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782444" y="1824929"/>
                <a:ext cx="263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444" y="1824929"/>
                <a:ext cx="263558" cy="276999"/>
              </a:xfrm>
              <a:prstGeom prst="rect">
                <a:avLst/>
              </a:prstGeom>
              <a:blipFill>
                <a:blip r:embed="rId5"/>
                <a:stretch>
                  <a:fillRect l="-6977" r="-2326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8661926" y="781213"/>
            <a:ext cx="10048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宋体" pitchFamily="2" charset="-122"/>
              </a:rPr>
              <a:t>全</a:t>
            </a:r>
            <a:r>
              <a:rPr lang="zh-CN" altLang="en-US" sz="2000" dirty="0" smtClean="0">
                <a:solidFill>
                  <a:schemeClr val="bg1"/>
                </a:solidFill>
                <a:latin typeface="宋体" pitchFamily="2" charset="-122"/>
              </a:rPr>
              <a:t>凝</a:t>
            </a:r>
            <a:r>
              <a:rPr lang="zh-CN" altLang="en-US" sz="2000" dirty="0">
                <a:solidFill>
                  <a:schemeClr val="bg1"/>
                </a:solidFill>
                <a:latin typeface="宋体" pitchFamily="2" charset="-122"/>
              </a:rPr>
              <a:t>器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8347166" y="3885365"/>
            <a:ext cx="3526970" cy="2726290"/>
            <a:chOff x="8347166" y="3885365"/>
            <a:chExt cx="3526970" cy="2726290"/>
          </a:xfrm>
        </p:grpSpPr>
        <p:grpSp>
          <p:nvGrpSpPr>
            <p:cNvPr id="61" name="组合 60"/>
            <p:cNvGrpSpPr/>
            <p:nvPr/>
          </p:nvGrpSpPr>
          <p:grpSpPr>
            <a:xfrm>
              <a:off x="8347166" y="3885365"/>
              <a:ext cx="3526970" cy="2726290"/>
              <a:chOff x="8347166" y="3885365"/>
              <a:chExt cx="3526970" cy="2726290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8347166" y="3885365"/>
                <a:ext cx="3526970" cy="2726290"/>
                <a:chOff x="8347166" y="3885365"/>
                <a:chExt cx="3526970" cy="2726290"/>
              </a:xfrm>
            </p:grpSpPr>
            <p:grpSp>
              <p:nvGrpSpPr>
                <p:cNvPr id="65" name="组合 64"/>
                <p:cNvGrpSpPr/>
                <p:nvPr/>
              </p:nvGrpSpPr>
              <p:grpSpPr>
                <a:xfrm>
                  <a:off x="8347166" y="3885365"/>
                  <a:ext cx="3526970" cy="2726290"/>
                  <a:chOff x="8347166" y="3885365"/>
                  <a:chExt cx="3526970" cy="2726290"/>
                </a:xfrm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8347166" y="3885365"/>
                    <a:ext cx="3526970" cy="2726290"/>
                    <a:chOff x="8347166" y="3885365"/>
                    <a:chExt cx="3526970" cy="2726290"/>
                  </a:xfrm>
                </p:grpSpPr>
                <p:sp>
                  <p:nvSpPr>
                    <p:cNvPr id="87" name="文本框 86"/>
                    <p:cNvSpPr txBox="1"/>
                    <p:nvPr/>
                  </p:nvSpPr>
                  <p:spPr>
                    <a:xfrm>
                      <a:off x="8347166" y="3885365"/>
                      <a:ext cx="3526970" cy="272629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dirty="0"/>
                    </a:p>
                  </p:txBody>
                </p:sp>
                <p:sp>
                  <p:nvSpPr>
                    <p:cNvPr id="88" name="Oval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34400" y="4591206"/>
                      <a:ext cx="311150" cy="251354"/>
                    </a:xfrm>
                    <a:prstGeom prst="ellipse">
                      <a:avLst/>
                    </a:prstGeom>
                    <a:noFill/>
                    <a:ln w="31750">
                      <a:solidFill>
                        <a:srgbClr val="00B0F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9" name="Line 1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542325" y="4506539"/>
                      <a:ext cx="492125" cy="44450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  <a:round/>
                      <a:headEnd/>
                      <a:tailEnd type="triangle" w="sm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0" name="Line 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807218" y="4294873"/>
                      <a:ext cx="635000" cy="0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bg1"/>
                      </a:solidFill>
                      <a:round/>
                      <a:headEnd/>
                      <a:tailEnd type="none" w="sm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1" name="Line 2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64625" y="4485373"/>
                      <a:ext cx="492125" cy="44450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B0F0"/>
                      </a:solidFill>
                      <a:round/>
                      <a:headEnd/>
                      <a:tailEnd type="triangle" w="sm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2" name="Text Box 29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9776570" y="3920390"/>
                          <a:ext cx="762353" cy="400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sz="2000" baseline="-250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92" name="Text Box 2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9776570" y="3920390"/>
                          <a:ext cx="762353" cy="40011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24242"/>
                          </a:stretch>
                        </a:blipFill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70" name="Arc 7"/>
                  <p:cNvSpPr>
                    <a:spLocks/>
                  </p:cNvSpPr>
                  <p:nvPr/>
                </p:nvSpPr>
                <p:spPr bwMode="auto">
                  <a:xfrm flipH="1">
                    <a:off x="8573950" y="5174612"/>
                    <a:ext cx="750888" cy="279135"/>
                  </a:xfrm>
                  <a:custGeom>
                    <a:avLst/>
                    <a:gdLst>
                      <a:gd name="G0" fmla="+- 21529 0 0"/>
                      <a:gd name="G1" fmla="+- 21600 0 0"/>
                      <a:gd name="G2" fmla="+- 21600 0 0"/>
                      <a:gd name="T0" fmla="*/ 0 w 43129"/>
                      <a:gd name="T1" fmla="*/ 19847 h 21600"/>
                      <a:gd name="T2" fmla="*/ 43129 w 43129"/>
                      <a:gd name="T3" fmla="*/ 21600 h 21600"/>
                      <a:gd name="T4" fmla="*/ 21529 w 43129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129" h="21600" fill="none" extrusionOk="0">
                        <a:moveTo>
                          <a:pt x="0" y="19847"/>
                        </a:moveTo>
                        <a:cubicBezTo>
                          <a:pt x="913" y="8634"/>
                          <a:pt x="10279" y="-1"/>
                          <a:pt x="21529" y="0"/>
                        </a:cubicBezTo>
                        <a:cubicBezTo>
                          <a:pt x="33458" y="0"/>
                          <a:pt x="43129" y="9670"/>
                          <a:pt x="43129" y="21600"/>
                        </a:cubicBezTo>
                      </a:path>
                      <a:path w="43129" h="21600" stroke="0" extrusionOk="0">
                        <a:moveTo>
                          <a:pt x="0" y="19847"/>
                        </a:moveTo>
                        <a:cubicBezTo>
                          <a:pt x="913" y="8634"/>
                          <a:pt x="10279" y="-1"/>
                          <a:pt x="21529" y="0"/>
                        </a:cubicBezTo>
                        <a:cubicBezTo>
                          <a:pt x="33458" y="0"/>
                          <a:pt x="43129" y="9670"/>
                          <a:pt x="43129" y="21600"/>
                        </a:cubicBezTo>
                        <a:lnTo>
                          <a:pt x="21529" y="21600"/>
                        </a:lnTo>
                        <a:close/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 Box 1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0393217" y="4938294"/>
                        <a:ext cx="698114" cy="3929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华文新魏" pitchFamily="2" charset="-122"/>
                                </a:rPr>
                                <m:t>𝐷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华文新魏" pitchFamily="2" charset="-122"/>
                                </a:rPr>
                                <m:t>, </m:t>
                              </m:r>
                              <m:r>
                                <a:rPr lang="en-US" altLang="zh-CN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华文新魏" pitchFamily="2" charset="-122"/>
                                </a:rPr>
                                <m:t>𝑥</m:t>
                              </m:r>
                              <m:r>
                                <a:rPr lang="en-US" altLang="zh-CN" sz="2000" i="1" baseline="-25000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华文新魏" pitchFamily="2" charset="-122"/>
                                </a:rPr>
                                <m:t>𝐷</m:t>
                              </m:r>
                            </m:oMath>
                          </m:oMathPara>
                        </a14:m>
                        <a:endParaRPr lang="en-US" altLang="zh-CN" sz="2000" i="1" baseline="-25000" dirty="0">
                          <a:solidFill>
                            <a:schemeClr val="bg1"/>
                          </a:solidFill>
                          <a:ea typeface="华文新魏" pitchFamily="2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 Box 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10393217" y="4938294"/>
                        <a:ext cx="698114" cy="392993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3077"/>
                        </a:stretch>
                      </a:blip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 Box 2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452631" y="5705187"/>
                        <a:ext cx="576263" cy="3929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 baseline="-250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altLang="zh-CN" sz="2000" baseline="-25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2" name="Text Box 2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9452631" y="5705187"/>
                        <a:ext cx="576263" cy="392993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8511" b="-3125"/>
                        </a:stretch>
                      </a:blip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8572582" y="4240633"/>
                    <a:ext cx="3064626" cy="2371022"/>
                    <a:chOff x="8572582" y="4240633"/>
                    <a:chExt cx="3064626" cy="2371022"/>
                  </a:xfrm>
                </p:grpSpPr>
                <p:sp>
                  <p:nvSpPr>
                    <p:cNvPr id="74" name="Line 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572582" y="5456264"/>
                      <a:ext cx="0" cy="1140354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5" name="Line 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323250" y="5414415"/>
                      <a:ext cx="0" cy="1197240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6" name="Line 12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10232358" y="5009248"/>
                      <a:ext cx="391583" cy="0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bg1"/>
                      </a:solidFill>
                      <a:round/>
                      <a:headEnd/>
                      <a:tailEnd type="triangle" w="sm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7" name="Line 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577125" y="5522540"/>
                      <a:ext cx="73977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8" name="Line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793150" y="4290904"/>
                      <a:ext cx="0" cy="300302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9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805850" y="4834623"/>
                      <a:ext cx="0" cy="825500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15350" y="5355852"/>
                      <a:ext cx="0" cy="301625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1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586650" y="5787123"/>
                      <a:ext cx="73977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2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586650" y="6094040"/>
                      <a:ext cx="73977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3" name="Line 2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10275618" y="4433779"/>
                      <a:ext cx="300302" cy="0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bg1"/>
                      </a:solidFill>
                      <a:round/>
                      <a:headEnd/>
                      <a:tailEnd type="triangle" w="sm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4" name="Text Box 2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697776" y="4240633"/>
                      <a:ext cx="1004887" cy="3995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宋体" pitchFamily="2" charset="-122"/>
                        </a:rPr>
                        <a:t>分凝器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 Box 28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9020832" y="4624551"/>
                          <a:ext cx="649288" cy="3929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000" i="1" baseline="-25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CN" sz="2000" baseline="-250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 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9020832" y="4624551"/>
                          <a:ext cx="649288" cy="392993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1887" b="-10938"/>
                          </a:stretch>
                        </a:blipFill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86" name="Text Box 2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632321" y="4495955"/>
                      <a:ext cx="1004887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宋体" pitchFamily="2" charset="-122"/>
                        </a:rPr>
                        <a:t>全</a:t>
                      </a:r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宋体" pitchFamily="2" charset="-122"/>
                        </a:rPr>
                        <a:t>凝</a:t>
                      </a: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宋体" pitchFamily="2" charset="-122"/>
                        </a:rPr>
                        <a:t>器</a:t>
                      </a:r>
                    </a:p>
                  </p:txBody>
                </p:sp>
              </p:grpSp>
            </p:grpSp>
            <p:sp>
              <p:nvSpPr>
                <p:cNvPr id="66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8934532" y="4716044"/>
                  <a:ext cx="0" cy="444500"/>
                </a:xfrm>
                <a:prstGeom prst="line">
                  <a:avLst/>
                </a:prstGeom>
                <a:noFill/>
                <a:ln w="317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8935900" y="4718206"/>
                  <a:ext cx="730250" cy="0"/>
                </a:xfrm>
                <a:prstGeom prst="line">
                  <a:avLst/>
                </a:prstGeom>
                <a:noFill/>
                <a:ln w="317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9301025" y="5363789"/>
                  <a:ext cx="304800" cy="0"/>
                </a:xfrm>
                <a:prstGeom prst="line">
                  <a:avLst/>
                </a:prstGeom>
                <a:noFill/>
                <a:ln w="31750">
                  <a:solidFill>
                    <a:schemeClr val="bg1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4" name="Arc 19"/>
              <p:cNvSpPr>
                <a:spLocks/>
              </p:cNvSpPr>
              <p:nvPr/>
            </p:nvSpPr>
            <p:spPr bwMode="auto">
              <a:xfrm flipV="1">
                <a:off x="9616938" y="5649540"/>
                <a:ext cx="187325" cy="96573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2" name="Oval 23"/>
            <p:cNvSpPr>
              <a:spLocks noChangeArrowheads="1"/>
            </p:cNvSpPr>
            <p:nvPr/>
          </p:nvSpPr>
          <p:spPr bwMode="auto">
            <a:xfrm>
              <a:off x="10256700" y="4570039"/>
              <a:ext cx="311150" cy="251354"/>
            </a:xfrm>
            <a:prstGeom prst="ellipse">
              <a:avLst/>
            </a:prstGeom>
            <a:noFill/>
            <a:ln w="31750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78395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7169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6.4.3.2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馏段操作线方程</a:t>
                </a:r>
                <a:endParaRPr lang="en-US" altLang="zh-CN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衡算范围：提馏段中第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块塔板以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的塔段及再沸器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）总物料衡算方程：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）易挥发组分的物料衡算方程：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𝐖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）提馏段操作线方程：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5500"/>
                  </a:lnSpc>
                </a:pP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𝑽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box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box>
                      <m:boxPr>
                        <m:ctrlP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𝑽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box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𝐖</m:t>
                        </m:r>
                      </m:sub>
                    </m:sSub>
                  </m:oMath>
                </a14:m>
                <a:r>
                  <a:rPr lang="en-US" altLang="zh-CN" sz="2800" b="1" dirty="0" smtClean="0">
                    <a:solidFill>
                      <a:srgbClr val="FFC000"/>
                    </a:solidFill>
                    <a:latin typeface="+mn-ea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e>
                    </m:box>
                    <m:r>
                      <a:rPr lang="en-US" altLang="zh-CN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box>
                      <m:boxPr>
                        <m:ctrlPr>
                          <a:rPr lang="en-US" altLang="zh-C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𝐖</m:t>
                            </m:r>
                          </m:sub>
                        </m:sSub>
                      </m:e>
                    </m:box>
                  </m:oMath>
                </a14:m>
                <a:r>
                  <a:rPr lang="en-US" altLang="zh-CN" sz="2800" b="1" dirty="0" smtClean="0">
                    <a:solidFill>
                      <a:srgbClr val="FFC000"/>
                    </a:solidFill>
                    <a:latin typeface="+mn-ea"/>
                  </a:rPr>
                  <a:t> </a:t>
                </a:r>
                <a:endParaRPr lang="en-US" altLang="zh-CN" sz="2800" b="1" dirty="0">
                  <a:solidFill>
                    <a:srgbClr val="FFC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716950"/>
              </a:xfrm>
              <a:prstGeom prst="rect">
                <a:avLst/>
              </a:prstGeom>
              <a:blipFill>
                <a:blip r:embed="rId2"/>
                <a:stretch>
                  <a:fillRect l="-952" t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标注 5"/>
              <p:cNvSpPr/>
              <p:nvPr/>
            </p:nvSpPr>
            <p:spPr>
              <a:xfrm>
                <a:off x="351909" y="2745946"/>
                <a:ext cx="2770114" cy="600813"/>
              </a:xfrm>
              <a:prstGeom prst="wedgeRoundRectCallout">
                <a:avLst>
                  <a:gd name="adj1" fmla="val 35291"/>
                  <a:gd name="adj2" fmla="val -960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提馏段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中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每块塔板下降的液体摩尔流量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圆角矩形标注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2745946"/>
                <a:ext cx="2770114" cy="600813"/>
              </a:xfrm>
              <a:prstGeom prst="wedgeRoundRectCallout">
                <a:avLst>
                  <a:gd name="adj1" fmla="val 35291"/>
                  <a:gd name="adj2" fmla="val -96095"/>
                  <a:gd name="adj3" fmla="val 16667"/>
                </a:avLst>
              </a:prstGeom>
              <a:blipFill>
                <a:blip r:embed="rId3"/>
                <a:stretch>
                  <a:fillRect l="-656" r="-14223" b="-74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>
              <a:xfrm>
                <a:off x="3225738" y="2721398"/>
                <a:ext cx="2770114" cy="600813"/>
              </a:xfrm>
              <a:prstGeom prst="wedgeRoundRectCallout">
                <a:avLst>
                  <a:gd name="adj1" fmla="val -38745"/>
                  <a:gd name="adj2" fmla="val -1026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提馏段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中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每块塔板上升的蒸汽摩尔流量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38" y="2721398"/>
                <a:ext cx="2770114" cy="600813"/>
              </a:xfrm>
              <a:prstGeom prst="wedgeRoundRectCallout">
                <a:avLst>
                  <a:gd name="adj1" fmla="val -38745"/>
                  <a:gd name="adj2" fmla="val -102618"/>
                  <a:gd name="adj3" fmla="val 16667"/>
                </a:avLst>
              </a:prstGeom>
              <a:blipFill>
                <a:blip r:embed="rId4"/>
                <a:stretch>
                  <a:fillRect l="-437" r="-14192" b="-70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标注 7"/>
          <p:cNvSpPr/>
          <p:nvPr/>
        </p:nvSpPr>
        <p:spPr>
          <a:xfrm>
            <a:off x="713315" y="4662322"/>
            <a:ext cx="2770114" cy="600813"/>
          </a:xfrm>
          <a:prstGeom prst="wedgeRoundRectCallout">
            <a:avLst>
              <a:gd name="adj1" fmla="val 35291"/>
              <a:gd name="adj2" fmla="val -96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从</a:t>
            </a:r>
            <a:r>
              <a:rPr lang="zh-CN" altLang="en-US" dirty="0">
                <a:solidFill>
                  <a:schemeClr val="bg1"/>
                </a:solidFill>
              </a:rPr>
              <a:t>提</a:t>
            </a:r>
            <a:r>
              <a:rPr lang="zh-CN" altLang="en-US" dirty="0" smtClean="0">
                <a:solidFill>
                  <a:schemeClr val="bg1"/>
                </a:solidFill>
              </a:rPr>
              <a:t>馏段第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块塔</a:t>
            </a:r>
            <a:r>
              <a:rPr lang="zh-CN" altLang="en-US" dirty="0" smtClean="0">
                <a:solidFill>
                  <a:schemeClr val="bg1"/>
                </a:solidFill>
              </a:rPr>
              <a:t>板下降液体组成（摩尔分数）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987738" y="4627976"/>
            <a:ext cx="2770114" cy="600813"/>
          </a:xfrm>
          <a:prstGeom prst="wedgeRoundRectCallout">
            <a:avLst>
              <a:gd name="adj1" fmla="val -42517"/>
              <a:gd name="adj2" fmla="val -895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从提馏段第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m+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块塔</a:t>
            </a:r>
            <a:r>
              <a:rPr lang="zh-CN" altLang="en-US" dirty="0" smtClean="0">
                <a:solidFill>
                  <a:schemeClr val="bg1"/>
                </a:solidFill>
              </a:rPr>
              <a:t>板上升的蒸汽组成（摩尔分数）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16" descr="提馏段物料衡算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91" y="87691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圆角矩形标注 10"/>
          <p:cNvSpPr/>
          <p:nvPr/>
        </p:nvSpPr>
        <p:spPr>
          <a:xfrm>
            <a:off x="9770228" y="5435114"/>
            <a:ext cx="2234537" cy="348459"/>
          </a:xfrm>
          <a:prstGeom prst="wedgeRoundRectCallout">
            <a:avLst>
              <a:gd name="adj1" fmla="val -70530"/>
              <a:gd name="adj2" fmla="val 1064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提</a:t>
            </a:r>
            <a:r>
              <a:rPr lang="zh-CN" altLang="en-US" dirty="0" smtClean="0">
                <a:solidFill>
                  <a:schemeClr val="bg1"/>
                </a:solidFill>
              </a:rPr>
              <a:t>馏段操作线方程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621016" y="125542"/>
            <a:ext cx="71950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6.4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双组分连续精馏塔的设计型计算</a:t>
            </a:r>
          </a:p>
        </p:txBody>
      </p:sp>
    </p:spTree>
    <p:extLst>
      <p:ext uri="{BB962C8B-B14F-4D97-AF65-F5344CB8AC3E}">
        <p14:creationId xmlns:p14="http://schemas.microsoft.com/office/powerpoint/2010/main" val="200096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3458</TotalTime>
  <Words>1701</Words>
  <Application>Microsoft Office PowerPoint</Application>
  <PresentationFormat>宽屏</PresentationFormat>
  <Paragraphs>759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等线</vt:lpstr>
      <vt:lpstr>华文新魏</vt:lpstr>
      <vt:lpstr>宋体</vt:lpstr>
      <vt:lpstr>Arial</vt:lpstr>
      <vt:lpstr>Cambria Math</vt:lpstr>
      <vt:lpstr>Times New Roman</vt:lpstr>
      <vt:lpstr>Trebuchet MS</vt:lpstr>
      <vt:lpstr>Tw Cen MT</vt:lpstr>
      <vt:lpstr>电路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269</cp:revision>
  <dcterms:created xsi:type="dcterms:W3CDTF">2018-01-09T01:28:03Z</dcterms:created>
  <dcterms:modified xsi:type="dcterms:W3CDTF">2019-03-01T02:34:42Z</dcterms:modified>
</cp:coreProperties>
</file>